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2"/>
  </p:notesMasterIdLst>
  <p:sldIdLst>
    <p:sldId id="256" r:id="rId2"/>
    <p:sldId id="340" r:id="rId3"/>
    <p:sldId id="489" r:id="rId4"/>
    <p:sldId id="341" r:id="rId5"/>
    <p:sldId id="342" r:id="rId6"/>
    <p:sldId id="257" r:id="rId7"/>
    <p:sldId id="314" r:id="rId8"/>
    <p:sldId id="288" r:id="rId9"/>
    <p:sldId id="312" r:id="rId10"/>
    <p:sldId id="274" r:id="rId11"/>
    <p:sldId id="275" r:id="rId12"/>
    <p:sldId id="276" r:id="rId13"/>
    <p:sldId id="287" r:id="rId14"/>
    <p:sldId id="282" r:id="rId15"/>
    <p:sldId id="278" r:id="rId16"/>
    <p:sldId id="284" r:id="rId17"/>
    <p:sldId id="285" r:id="rId18"/>
    <p:sldId id="289" r:id="rId19"/>
    <p:sldId id="283" r:id="rId20"/>
    <p:sldId id="291" r:id="rId21"/>
    <p:sldId id="281" r:id="rId22"/>
    <p:sldId id="292" r:id="rId23"/>
    <p:sldId id="280" r:id="rId24"/>
    <p:sldId id="286" r:id="rId25"/>
    <p:sldId id="307" r:id="rId26"/>
    <p:sldId id="317" r:id="rId27"/>
    <p:sldId id="311" r:id="rId28"/>
    <p:sldId id="290" r:id="rId29"/>
    <p:sldId id="293" r:id="rId30"/>
    <p:sldId id="308" r:id="rId31"/>
    <p:sldId id="309" r:id="rId32"/>
    <p:sldId id="310" r:id="rId33"/>
    <p:sldId id="320" r:id="rId34"/>
    <p:sldId id="350" r:id="rId35"/>
    <p:sldId id="321" r:id="rId36"/>
    <p:sldId id="313" r:id="rId37"/>
    <p:sldId id="318" r:id="rId38"/>
    <p:sldId id="322" r:id="rId39"/>
    <p:sldId id="319" r:id="rId40"/>
    <p:sldId id="495" r:id="rId41"/>
    <p:sldId id="496" r:id="rId42"/>
    <p:sldId id="497" r:id="rId43"/>
    <p:sldId id="498" r:id="rId44"/>
    <p:sldId id="499" r:id="rId45"/>
    <p:sldId id="500" r:id="rId46"/>
    <p:sldId id="261" r:id="rId47"/>
    <p:sldId id="262" r:id="rId48"/>
    <p:sldId id="303" r:id="rId49"/>
    <p:sldId id="263" r:id="rId50"/>
    <p:sldId id="265" r:id="rId51"/>
    <p:sldId id="305" r:id="rId52"/>
    <p:sldId id="266" r:id="rId53"/>
    <p:sldId id="298" r:id="rId54"/>
    <p:sldId id="264" r:id="rId55"/>
    <p:sldId id="267" r:id="rId56"/>
    <p:sldId id="268" r:id="rId57"/>
    <p:sldId id="269" r:id="rId58"/>
    <p:sldId id="306" r:id="rId59"/>
    <p:sldId id="270" r:id="rId60"/>
    <p:sldId id="271" r:id="rId61"/>
    <p:sldId id="272" r:id="rId62"/>
    <p:sldId id="501" r:id="rId63"/>
    <p:sldId id="273" r:id="rId64"/>
    <p:sldId id="327" r:id="rId65"/>
    <p:sldId id="324" r:id="rId66"/>
    <p:sldId id="326" r:id="rId67"/>
    <p:sldId id="325" r:id="rId68"/>
    <p:sldId id="386" r:id="rId69"/>
    <p:sldId id="329" r:id="rId70"/>
    <p:sldId id="315" r:id="rId71"/>
    <p:sldId id="344" r:id="rId72"/>
    <p:sldId id="345" r:id="rId73"/>
    <p:sldId id="346" r:id="rId74"/>
    <p:sldId id="347" r:id="rId75"/>
    <p:sldId id="348" r:id="rId76"/>
    <p:sldId id="349" r:id="rId77"/>
    <p:sldId id="330" r:id="rId78"/>
    <p:sldId id="331" r:id="rId79"/>
    <p:sldId id="332" r:id="rId80"/>
    <p:sldId id="333" r:id="rId81"/>
    <p:sldId id="334" r:id="rId82"/>
    <p:sldId id="335" r:id="rId83"/>
    <p:sldId id="336" r:id="rId84"/>
    <p:sldId id="338" r:id="rId85"/>
    <p:sldId id="343" r:id="rId86"/>
    <p:sldId id="503" r:id="rId87"/>
    <p:sldId id="502" r:id="rId88"/>
    <p:sldId id="490" r:id="rId89"/>
    <p:sldId id="351" r:id="rId90"/>
    <p:sldId id="352" r:id="rId91"/>
    <p:sldId id="353" r:id="rId92"/>
    <p:sldId id="354" r:id="rId93"/>
    <p:sldId id="356" r:id="rId94"/>
    <p:sldId id="355" r:id="rId95"/>
    <p:sldId id="357" r:id="rId96"/>
    <p:sldId id="358" r:id="rId97"/>
    <p:sldId id="359" r:id="rId98"/>
    <p:sldId id="361" r:id="rId99"/>
    <p:sldId id="362" r:id="rId100"/>
    <p:sldId id="363" r:id="rId101"/>
    <p:sldId id="302" r:id="rId102"/>
    <p:sldId id="378" r:id="rId103"/>
    <p:sldId id="364" r:id="rId104"/>
    <p:sldId id="365" r:id="rId105"/>
    <p:sldId id="493" r:id="rId106"/>
    <p:sldId id="494" r:id="rId107"/>
    <p:sldId id="492" r:id="rId108"/>
    <p:sldId id="360" r:id="rId109"/>
    <p:sldId id="304" r:id="rId110"/>
    <p:sldId id="366" r:id="rId111"/>
    <p:sldId id="367" r:id="rId112"/>
    <p:sldId id="384" r:id="rId113"/>
    <p:sldId id="368" r:id="rId114"/>
    <p:sldId id="369" r:id="rId115"/>
    <p:sldId id="370" r:id="rId116"/>
    <p:sldId id="371" r:id="rId117"/>
    <p:sldId id="372" r:id="rId118"/>
    <p:sldId id="373" r:id="rId119"/>
    <p:sldId id="374" r:id="rId120"/>
    <p:sldId id="375" r:id="rId121"/>
    <p:sldId id="376" r:id="rId122"/>
    <p:sldId id="504" r:id="rId123"/>
    <p:sldId id="487" r:id="rId124"/>
    <p:sldId id="259" r:id="rId125"/>
    <p:sldId id="486" r:id="rId126"/>
    <p:sldId id="488" r:id="rId127"/>
    <p:sldId id="388" r:id="rId128"/>
    <p:sldId id="382" r:id="rId129"/>
    <p:sldId id="390" r:id="rId130"/>
    <p:sldId id="379" r:id="rId131"/>
    <p:sldId id="383" r:id="rId132"/>
    <p:sldId id="380" r:id="rId133"/>
    <p:sldId id="385" r:id="rId134"/>
    <p:sldId id="381" r:id="rId135"/>
    <p:sldId id="387" r:id="rId136"/>
    <p:sldId id="389" r:id="rId137"/>
    <p:sldId id="391" r:id="rId138"/>
    <p:sldId id="468" r:id="rId139"/>
    <p:sldId id="392" r:id="rId140"/>
    <p:sldId id="470" r:id="rId141"/>
    <p:sldId id="294" r:id="rId142"/>
    <p:sldId id="471" r:id="rId143"/>
    <p:sldId id="472" r:id="rId144"/>
    <p:sldId id="473" r:id="rId145"/>
    <p:sldId id="480" r:id="rId146"/>
    <p:sldId id="481" r:id="rId147"/>
    <p:sldId id="482" r:id="rId148"/>
    <p:sldId id="483" r:id="rId149"/>
    <p:sldId id="484" r:id="rId150"/>
    <p:sldId id="485" r:id="rId1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1F4C68-7C7F-45D7-B8C4-6B55E732F384}" type="datetimeFigureOut">
              <a:rPr lang="ru-RU" smtClean="0"/>
              <a:t>22.12.2020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1A7865-C45F-4E1C-B74C-B8CAFD4A895B}" type="slidenum">
              <a:rPr lang="ru-RU" smtClean="0"/>
              <a:t>‹#›</a:t>
            </a:fld>
            <a:endParaRPr lang="ru-RU"/>
          </a:p>
        </p:txBody>
      </p:sp>
    </p:spTree>
    <p:extLst>
      <p:ext uri="{BB962C8B-B14F-4D97-AF65-F5344CB8AC3E}">
        <p14:creationId xmlns:p14="http://schemas.microsoft.com/office/powerpoint/2010/main" val="1175579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Образ слайда 1"/>
          <p:cNvSpPr>
            <a:spLocks noGrp="1" noRot="1" noChangeAspect="1" noTextEdit="1"/>
          </p:cNvSpPr>
          <p:nvPr>
            <p:ph type="sldImg"/>
          </p:nvPr>
        </p:nvSpPr>
        <p:spPr>
          <a:ln/>
        </p:spPr>
      </p:sp>
      <p:sp>
        <p:nvSpPr>
          <p:cNvPr id="43011" name="Заметки 2"/>
          <p:cNvSpPr>
            <a:spLocks noGrp="1"/>
          </p:cNvSpPr>
          <p:nvPr>
            <p:ph type="body" idx="1"/>
          </p:nvPr>
        </p:nvSpPr>
        <p:spPr>
          <a:noFill/>
        </p:spPr>
        <p:txBody>
          <a:bodyPr/>
          <a:lstStyle/>
          <a:p>
            <a:endParaRPr lang="ru-RU" altLang="ru-RU"/>
          </a:p>
        </p:txBody>
      </p:sp>
      <p:sp>
        <p:nvSpPr>
          <p:cNvPr id="43012" name="Верхний колонтитул 3"/>
          <p:cNvSpPr>
            <a:spLocks noGrp="1"/>
          </p:cNvSpPr>
          <p:nvPr>
            <p:ph type="hdr" sz="quarter"/>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ru-RU" altLang="ru-RU" sz="1200">
                <a:latin typeface="Arial" pitchFamily="34" charset="0"/>
              </a:rPr>
              <a:t>8 июля 2013 г.</a:t>
            </a:r>
          </a:p>
        </p:txBody>
      </p:sp>
      <p:sp>
        <p:nvSpPr>
          <p:cNvPr id="43013" name="Нижний колонтитул 4"/>
          <p:cNvSpPr>
            <a:spLocks noGrp="1"/>
          </p:cNvSpPr>
          <p:nvPr>
            <p:ph type="ftr" sz="quarter" idx="4"/>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ru-RU" altLang="ru-RU" sz="1200">
                <a:latin typeface="Arial" pitchFamily="34" charset="0"/>
              </a:rPr>
              <a:t>Геополитические аспекты ИЬ</a:t>
            </a:r>
          </a:p>
        </p:txBody>
      </p:sp>
      <p:sp>
        <p:nvSpPr>
          <p:cNvPr id="43014" name="Номер слайда 5"/>
          <p:cNvSpPr>
            <a:spLocks noGrp="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F554307-CC8A-41E4-9C67-EB74C7A55FC6}" type="slidenum">
              <a:rPr lang="ru-RU" altLang="ru-RU" sz="1200" smtClean="0">
                <a:latin typeface="Arial" pitchFamily="34" charset="0"/>
              </a:rPr>
              <a:pPr/>
              <a:t>4</a:t>
            </a:fld>
            <a:endParaRPr lang="ru-RU" altLang="ru-RU" sz="1200">
              <a:latin typeface="Arial" pitchFamily="34" charset="0"/>
            </a:endParaRPr>
          </a:p>
        </p:txBody>
      </p:sp>
    </p:spTree>
    <p:extLst>
      <p:ext uri="{BB962C8B-B14F-4D97-AF65-F5344CB8AC3E}">
        <p14:creationId xmlns:p14="http://schemas.microsoft.com/office/powerpoint/2010/main" val="335069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16062F1-9739-43C0-9478-3FD920A7C0ED}" type="slidenum">
              <a:rPr lang="ru-RU" smtClean="0"/>
              <a:t>5</a:t>
            </a:fld>
            <a:endParaRPr lang="ru-RU"/>
          </a:p>
        </p:txBody>
      </p:sp>
    </p:spTree>
    <p:extLst>
      <p:ext uri="{BB962C8B-B14F-4D97-AF65-F5344CB8AC3E}">
        <p14:creationId xmlns:p14="http://schemas.microsoft.com/office/powerpoint/2010/main" val="901137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51A7865-C45F-4E1C-B74C-B8CAFD4A895B}" type="slidenum">
              <a:rPr lang="ru-RU" smtClean="0"/>
              <a:t>70</a:t>
            </a:fld>
            <a:endParaRPr lang="ru-RU"/>
          </a:p>
        </p:txBody>
      </p:sp>
    </p:spTree>
    <p:extLst>
      <p:ext uri="{BB962C8B-B14F-4D97-AF65-F5344CB8AC3E}">
        <p14:creationId xmlns:p14="http://schemas.microsoft.com/office/powerpoint/2010/main" val="1615443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51A7865-C45F-4E1C-B74C-B8CAFD4A895B}" type="slidenum">
              <a:rPr lang="ru-RU" smtClean="0"/>
              <a:t>84</a:t>
            </a:fld>
            <a:endParaRPr lang="ru-RU"/>
          </a:p>
        </p:txBody>
      </p:sp>
    </p:spTree>
    <p:extLst>
      <p:ext uri="{BB962C8B-B14F-4D97-AF65-F5344CB8AC3E}">
        <p14:creationId xmlns:p14="http://schemas.microsoft.com/office/powerpoint/2010/main" val="302619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Образ слайда 1"/>
          <p:cNvSpPr>
            <a:spLocks noGrp="1" noRot="1" noChangeAspect="1" noTextEdit="1"/>
          </p:cNvSpPr>
          <p:nvPr>
            <p:ph type="sldImg"/>
          </p:nvPr>
        </p:nvSpPr>
        <p:spPr>
          <a:ln/>
        </p:spPr>
      </p:sp>
      <p:sp>
        <p:nvSpPr>
          <p:cNvPr id="9113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sp>
        <p:nvSpPr>
          <p:cNvPr id="9114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Times New Roman" panose="02020603050405020304" pitchFamily="18" charset="0"/>
              </a:defRPr>
            </a:lvl1pPr>
            <a:lvl2pPr marL="742950" indent="-285750" algn="l" eaLnBrk="0" hangingPunct="0">
              <a:spcBef>
                <a:spcPct val="30000"/>
              </a:spcBef>
              <a:defRPr sz="1200">
                <a:solidFill>
                  <a:schemeClr val="tx1"/>
                </a:solidFill>
                <a:latin typeface="Times New Roman" panose="02020603050405020304" pitchFamily="18" charset="0"/>
              </a:defRPr>
            </a:lvl2pPr>
            <a:lvl3pPr marL="1143000" indent="-228600" algn="l" eaLnBrk="0" hangingPunct="0">
              <a:spcBef>
                <a:spcPct val="30000"/>
              </a:spcBef>
              <a:defRPr sz="1200">
                <a:solidFill>
                  <a:schemeClr val="tx1"/>
                </a:solidFill>
                <a:latin typeface="Times New Roman" panose="02020603050405020304" pitchFamily="18" charset="0"/>
              </a:defRPr>
            </a:lvl3pPr>
            <a:lvl4pPr marL="1600200" indent="-228600" algn="l" eaLnBrk="0" hangingPunct="0">
              <a:spcBef>
                <a:spcPct val="30000"/>
              </a:spcBef>
              <a:defRPr sz="1200">
                <a:solidFill>
                  <a:schemeClr val="tx1"/>
                </a:solidFill>
                <a:latin typeface="Times New Roman" panose="02020603050405020304" pitchFamily="18" charset="0"/>
              </a:defRPr>
            </a:lvl4pPr>
            <a:lvl5pPr marL="2057400" indent="-228600" algn="l"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58502683-8630-4BA2-A02E-F226FB1D269F}" type="slidenum">
              <a:rPr lang="ru-RU" altLang="ru-RU"/>
              <a:pPr algn="r" eaLnBrk="1" hangingPunct="1">
                <a:spcBef>
                  <a:spcPct val="0"/>
                </a:spcBef>
              </a:pPr>
              <a:t>98</a:t>
            </a:fld>
            <a:endParaRPr lang="ru-RU" altLang="ru-RU"/>
          </a:p>
        </p:txBody>
      </p:sp>
    </p:spTree>
    <p:extLst>
      <p:ext uri="{BB962C8B-B14F-4D97-AF65-F5344CB8AC3E}">
        <p14:creationId xmlns:p14="http://schemas.microsoft.com/office/powerpoint/2010/main" val="3503339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51A7865-C45F-4E1C-B74C-B8CAFD4A895B}" type="slidenum">
              <a:rPr lang="ru-RU" smtClean="0"/>
              <a:t>103</a:t>
            </a:fld>
            <a:endParaRPr lang="ru-RU"/>
          </a:p>
        </p:txBody>
      </p:sp>
    </p:spTree>
    <p:extLst>
      <p:ext uri="{BB962C8B-B14F-4D97-AF65-F5344CB8AC3E}">
        <p14:creationId xmlns:p14="http://schemas.microsoft.com/office/powerpoint/2010/main" val="701558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ABA0A9D8-EF3B-4210-8084-9DBF2B1D2C75}" type="datetimeFigureOut">
              <a:rPr lang="ru-RU" smtClean="0"/>
              <a:t>22.12.2020</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CEB353B-3D3D-4720-A409-4CD6245CB8C6}" type="slidenum">
              <a:rPr lang="ru-RU" smtClean="0"/>
              <a:t>‹#›</a:t>
            </a:fld>
            <a:endParaRPr lang="ru-RU"/>
          </a:p>
        </p:txBody>
      </p:sp>
    </p:spTree>
    <p:extLst>
      <p:ext uri="{BB962C8B-B14F-4D97-AF65-F5344CB8AC3E}">
        <p14:creationId xmlns:p14="http://schemas.microsoft.com/office/powerpoint/2010/main" val="3475628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BA0A9D8-EF3B-4210-8084-9DBF2B1D2C75}" type="datetimeFigureOut">
              <a:rPr lang="ru-RU" smtClean="0"/>
              <a:t>22.12.2020</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CEB353B-3D3D-4720-A409-4CD6245CB8C6}" type="slidenum">
              <a:rPr lang="ru-RU" smtClean="0"/>
              <a:t>‹#›</a:t>
            </a:fld>
            <a:endParaRPr lang="ru-RU"/>
          </a:p>
        </p:txBody>
      </p:sp>
    </p:spTree>
    <p:extLst>
      <p:ext uri="{BB962C8B-B14F-4D97-AF65-F5344CB8AC3E}">
        <p14:creationId xmlns:p14="http://schemas.microsoft.com/office/powerpoint/2010/main" val="1776892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BA0A9D8-EF3B-4210-8084-9DBF2B1D2C75}" type="datetimeFigureOut">
              <a:rPr lang="ru-RU" smtClean="0"/>
              <a:t>22.12.2020</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CEB353B-3D3D-4720-A409-4CD6245CB8C6}" type="slidenum">
              <a:rPr lang="ru-RU" smtClean="0"/>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17045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ABA0A9D8-EF3B-4210-8084-9DBF2B1D2C75}" type="datetimeFigureOut">
              <a:rPr lang="ru-RU" smtClean="0"/>
              <a:t>22.12.2020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CEB353B-3D3D-4720-A409-4CD6245CB8C6}" type="slidenum">
              <a:rPr lang="ru-RU" smtClean="0"/>
              <a:t>‹#›</a:t>
            </a:fld>
            <a:endParaRPr lang="ru-RU"/>
          </a:p>
        </p:txBody>
      </p:sp>
    </p:spTree>
    <p:extLst>
      <p:ext uri="{BB962C8B-B14F-4D97-AF65-F5344CB8AC3E}">
        <p14:creationId xmlns:p14="http://schemas.microsoft.com/office/powerpoint/2010/main" val="1469330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ABA0A9D8-EF3B-4210-8084-9DBF2B1D2C75}" type="datetimeFigureOut">
              <a:rPr lang="ru-RU" smtClean="0"/>
              <a:t>22.12.2020</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CEB353B-3D3D-4720-A409-4CD6245CB8C6}" type="slidenum">
              <a:rPr lang="ru-RU" smtClean="0"/>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31154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ABA0A9D8-EF3B-4210-8084-9DBF2B1D2C75}" type="datetimeFigureOut">
              <a:rPr lang="ru-RU" smtClean="0"/>
              <a:t>22.12.2020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CEB353B-3D3D-4720-A409-4CD6245CB8C6}" type="slidenum">
              <a:rPr lang="ru-RU" smtClean="0"/>
              <a:t>‹#›</a:t>
            </a:fld>
            <a:endParaRPr lang="ru-RU"/>
          </a:p>
        </p:txBody>
      </p:sp>
    </p:spTree>
    <p:extLst>
      <p:ext uri="{BB962C8B-B14F-4D97-AF65-F5344CB8AC3E}">
        <p14:creationId xmlns:p14="http://schemas.microsoft.com/office/powerpoint/2010/main" val="3419518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BA0A9D8-EF3B-4210-8084-9DBF2B1D2C75}" type="datetimeFigureOut">
              <a:rPr lang="ru-RU" smtClean="0"/>
              <a:t>22.12.2020</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CEB353B-3D3D-4720-A409-4CD6245CB8C6}" type="slidenum">
              <a:rPr lang="ru-RU" smtClean="0"/>
              <a:t>‹#›</a:t>
            </a:fld>
            <a:endParaRPr lang="ru-RU"/>
          </a:p>
        </p:txBody>
      </p:sp>
    </p:spTree>
    <p:extLst>
      <p:ext uri="{BB962C8B-B14F-4D97-AF65-F5344CB8AC3E}">
        <p14:creationId xmlns:p14="http://schemas.microsoft.com/office/powerpoint/2010/main" val="74838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BA0A9D8-EF3B-4210-8084-9DBF2B1D2C75}" type="datetimeFigureOut">
              <a:rPr lang="ru-RU" smtClean="0"/>
              <a:t>22.12.2020</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CEB353B-3D3D-4720-A409-4CD6245CB8C6}" type="slidenum">
              <a:rPr lang="ru-RU" smtClean="0"/>
              <a:t>‹#›</a:t>
            </a:fld>
            <a:endParaRPr lang="ru-RU"/>
          </a:p>
        </p:txBody>
      </p:sp>
    </p:spTree>
    <p:extLst>
      <p:ext uri="{BB962C8B-B14F-4D97-AF65-F5344CB8AC3E}">
        <p14:creationId xmlns:p14="http://schemas.microsoft.com/office/powerpoint/2010/main" val="3723251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Пользовательский макет">
    <p:spTree>
      <p:nvGrpSpPr>
        <p:cNvPr id="1" name=""/>
        <p:cNvGrpSpPr/>
        <p:nvPr/>
      </p:nvGrpSpPr>
      <p:grpSpPr>
        <a:xfrm>
          <a:off x="0" y="0"/>
          <a:ext cx="0" cy="0"/>
          <a:chOff x="0" y="0"/>
          <a:chExt cx="0" cy="0"/>
        </a:xfrm>
      </p:grpSpPr>
      <p:sp>
        <p:nvSpPr>
          <p:cNvPr id="2" name="Название 1"/>
          <p:cNvSpPr>
            <a:spLocks noGrp="1"/>
          </p:cNvSpPr>
          <p:nvPr>
            <p:ph type="title"/>
          </p:nvPr>
        </p:nvSpPr>
        <p:spPr>
          <a:xfrm>
            <a:off x="623392" y="188640"/>
            <a:ext cx="10972800" cy="562074"/>
          </a:xfrm>
        </p:spPr>
        <p:txBody>
          <a:bodyPr/>
          <a:lstStyle/>
          <a:p>
            <a:r>
              <a:rPr lang="ru-RU"/>
              <a:t>Образец заголовка</a:t>
            </a:r>
          </a:p>
        </p:txBody>
      </p:sp>
      <p:sp>
        <p:nvSpPr>
          <p:cNvPr id="3" name="Подзаголовок 2"/>
          <p:cNvSpPr>
            <a:spLocks noGrp="1"/>
          </p:cNvSpPr>
          <p:nvPr>
            <p:ph type="subTitle" idx="1"/>
          </p:nvPr>
        </p:nvSpPr>
        <p:spPr>
          <a:xfrm>
            <a:off x="623392" y="908720"/>
            <a:ext cx="10945216" cy="504056"/>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Образец подзаголовка</a:t>
            </a:r>
            <a:endParaRPr lang="ru-RU"/>
          </a:p>
        </p:txBody>
      </p:sp>
      <p:sp>
        <p:nvSpPr>
          <p:cNvPr id="4" name="Содержимое 2"/>
          <p:cNvSpPr>
            <a:spLocks noGrp="1"/>
          </p:cNvSpPr>
          <p:nvPr>
            <p:ph idx="10"/>
          </p:nvPr>
        </p:nvSpPr>
        <p:spPr>
          <a:xfrm>
            <a:off x="609600" y="1600201"/>
            <a:ext cx="10972800" cy="4525963"/>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Tree>
    <p:extLst>
      <p:ext uri="{BB962C8B-B14F-4D97-AF65-F5344CB8AC3E}">
        <p14:creationId xmlns:p14="http://schemas.microsoft.com/office/powerpoint/2010/main" val="17828573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BA0A9D8-EF3B-4210-8084-9DBF2B1D2C75}" type="datetimeFigureOut">
              <a:rPr lang="ru-RU" smtClean="0"/>
              <a:t>22.12.2020</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CEB353B-3D3D-4720-A409-4CD6245CB8C6}" type="slidenum">
              <a:rPr lang="ru-RU" smtClean="0"/>
              <a:t>‹#›</a:t>
            </a:fld>
            <a:endParaRPr lang="ru-RU"/>
          </a:p>
        </p:txBody>
      </p:sp>
    </p:spTree>
    <p:extLst>
      <p:ext uri="{BB962C8B-B14F-4D97-AF65-F5344CB8AC3E}">
        <p14:creationId xmlns:p14="http://schemas.microsoft.com/office/powerpoint/2010/main" val="3479562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BA0A9D8-EF3B-4210-8084-9DBF2B1D2C75}" type="datetimeFigureOut">
              <a:rPr lang="ru-RU" smtClean="0"/>
              <a:t>22.12.2020</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CEB353B-3D3D-4720-A409-4CD6245CB8C6}" type="slidenum">
              <a:rPr lang="ru-RU" smtClean="0"/>
              <a:t>‹#›</a:t>
            </a:fld>
            <a:endParaRPr lang="ru-RU"/>
          </a:p>
        </p:txBody>
      </p:sp>
    </p:spTree>
    <p:extLst>
      <p:ext uri="{BB962C8B-B14F-4D97-AF65-F5344CB8AC3E}">
        <p14:creationId xmlns:p14="http://schemas.microsoft.com/office/powerpoint/2010/main" val="3075240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ABA0A9D8-EF3B-4210-8084-9DBF2B1D2C75}" type="datetimeFigureOut">
              <a:rPr lang="ru-RU" smtClean="0"/>
              <a:t>22.12.2020</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CEB353B-3D3D-4720-A409-4CD6245CB8C6}" type="slidenum">
              <a:rPr lang="ru-RU" smtClean="0"/>
              <a:t>‹#›</a:t>
            </a:fld>
            <a:endParaRPr lang="ru-RU"/>
          </a:p>
        </p:txBody>
      </p:sp>
    </p:spTree>
    <p:extLst>
      <p:ext uri="{BB962C8B-B14F-4D97-AF65-F5344CB8AC3E}">
        <p14:creationId xmlns:p14="http://schemas.microsoft.com/office/powerpoint/2010/main" val="377490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ABA0A9D8-EF3B-4210-8084-9DBF2B1D2C75}" type="datetimeFigureOut">
              <a:rPr lang="ru-RU" smtClean="0"/>
              <a:t>22.12.2020</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CEB353B-3D3D-4720-A409-4CD6245CB8C6}" type="slidenum">
              <a:rPr lang="ru-RU" smtClean="0"/>
              <a:t>‹#›</a:t>
            </a:fld>
            <a:endParaRPr lang="ru-RU"/>
          </a:p>
        </p:txBody>
      </p:sp>
    </p:spTree>
    <p:extLst>
      <p:ext uri="{BB962C8B-B14F-4D97-AF65-F5344CB8AC3E}">
        <p14:creationId xmlns:p14="http://schemas.microsoft.com/office/powerpoint/2010/main" val="3043689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ABA0A9D8-EF3B-4210-8084-9DBF2B1D2C75}" type="datetimeFigureOut">
              <a:rPr lang="ru-RU" smtClean="0"/>
              <a:t>22.12.2020</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CEB353B-3D3D-4720-A409-4CD6245CB8C6}" type="slidenum">
              <a:rPr lang="ru-RU" smtClean="0"/>
              <a:t>‹#›</a:t>
            </a:fld>
            <a:endParaRPr lang="ru-RU"/>
          </a:p>
        </p:txBody>
      </p:sp>
    </p:spTree>
    <p:extLst>
      <p:ext uri="{BB962C8B-B14F-4D97-AF65-F5344CB8AC3E}">
        <p14:creationId xmlns:p14="http://schemas.microsoft.com/office/powerpoint/2010/main" val="4262332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0A9D8-EF3B-4210-8084-9DBF2B1D2C75}" type="datetimeFigureOut">
              <a:rPr lang="ru-RU" smtClean="0"/>
              <a:t>22.12.2020</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CEB353B-3D3D-4720-A409-4CD6245CB8C6}" type="slidenum">
              <a:rPr lang="ru-RU" smtClean="0"/>
              <a:t>‹#›</a:t>
            </a:fld>
            <a:endParaRPr lang="ru-RU"/>
          </a:p>
        </p:txBody>
      </p:sp>
    </p:spTree>
    <p:extLst>
      <p:ext uri="{BB962C8B-B14F-4D97-AF65-F5344CB8AC3E}">
        <p14:creationId xmlns:p14="http://schemas.microsoft.com/office/powerpoint/2010/main" val="1346834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ABA0A9D8-EF3B-4210-8084-9DBF2B1D2C75}" type="datetimeFigureOut">
              <a:rPr lang="ru-RU" smtClean="0"/>
              <a:t>22.12.2020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CEB353B-3D3D-4720-A409-4CD6245CB8C6}" type="slidenum">
              <a:rPr lang="ru-RU" smtClean="0"/>
              <a:t>‹#›</a:t>
            </a:fld>
            <a:endParaRPr lang="ru-RU"/>
          </a:p>
        </p:txBody>
      </p:sp>
    </p:spTree>
    <p:extLst>
      <p:ext uri="{BB962C8B-B14F-4D97-AF65-F5344CB8AC3E}">
        <p14:creationId xmlns:p14="http://schemas.microsoft.com/office/powerpoint/2010/main" val="2905840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ABA0A9D8-EF3B-4210-8084-9DBF2B1D2C75}" type="datetimeFigureOut">
              <a:rPr lang="ru-RU" smtClean="0"/>
              <a:t>22.12.2020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CEB353B-3D3D-4720-A409-4CD6245CB8C6}" type="slidenum">
              <a:rPr lang="ru-RU" smtClean="0"/>
              <a:t>‹#›</a:t>
            </a:fld>
            <a:endParaRPr lang="ru-RU"/>
          </a:p>
        </p:txBody>
      </p:sp>
    </p:spTree>
    <p:extLst>
      <p:ext uri="{BB962C8B-B14F-4D97-AF65-F5344CB8AC3E}">
        <p14:creationId xmlns:p14="http://schemas.microsoft.com/office/powerpoint/2010/main" val="3456157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ABA0A9D8-EF3B-4210-8084-9DBF2B1D2C75}" type="datetimeFigureOut">
              <a:rPr lang="ru-RU" smtClean="0"/>
              <a:t>22.12.2020</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CEB353B-3D3D-4720-A409-4CD6245CB8C6}" type="slidenum">
              <a:rPr lang="ru-RU" smtClean="0"/>
              <a:t>‹#›</a:t>
            </a:fld>
            <a:endParaRPr lang="ru-RU"/>
          </a:p>
        </p:txBody>
      </p:sp>
    </p:spTree>
    <p:extLst>
      <p:ext uri="{BB962C8B-B14F-4D97-AF65-F5344CB8AC3E}">
        <p14:creationId xmlns:p14="http://schemas.microsoft.com/office/powerpoint/2010/main" val="2528268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4.emf"/><Relationship Id="rId5" Type="http://schemas.openxmlformats.org/officeDocument/2006/relationships/oleObject" Target="../embeddings/oleObject1.bin"/><Relationship Id="rId4" Type="http://schemas.openxmlformats.org/officeDocument/2006/relationships/image" Target="../media/image83.jpeg"/></Relationships>
</file>

<file path=ppt/slides/_rels/slide1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jpg"/></Relationships>
</file>

<file path=ppt/slides/_rels/slide13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1.png"/><Relationship Id="rId1" Type="http://schemas.openxmlformats.org/officeDocument/2006/relationships/slideLayout" Target="../slideLayouts/slideLayout17.xml"/></Relationships>
</file>

<file path=ppt/slides/_rels/slide14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7.xml"/></Relationships>
</file>

<file path=ppt/slides/_rels/slide1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3.png"/><Relationship Id="rId1" Type="http://schemas.openxmlformats.org/officeDocument/2006/relationships/slideLayout" Target="../slideLayouts/slideLayout17.xml"/></Relationships>
</file>

<file path=ppt/slides/_rels/slide1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7.xml"/><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image" Target="../media/image96.jpg"/></Relationships>
</file>

<file path=ppt/slides/_rels/slide14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rulaws.ru/laws/Federalnyy-zakon-ot-29.11.2007-N-282-FZ/"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00C44A-3463-4CC1-A0D8-487736389E8A}"/>
              </a:ext>
            </a:extLst>
          </p:cNvPr>
          <p:cNvSpPr>
            <a:spLocks noGrp="1"/>
          </p:cNvSpPr>
          <p:nvPr>
            <p:ph type="ctrTitle"/>
          </p:nvPr>
        </p:nvSpPr>
        <p:spPr>
          <a:xfrm>
            <a:off x="2171962" y="1369380"/>
            <a:ext cx="8915399" cy="2262781"/>
          </a:xfrm>
        </p:spPr>
        <p:txBody>
          <a:bodyPr>
            <a:normAutofit fontScale="90000"/>
          </a:bodyPr>
          <a:lstStyle/>
          <a:p>
            <a:pPr algn="ctr">
              <a:lnSpc>
                <a:spcPct val="150000"/>
              </a:lnSpc>
              <a:spcAft>
                <a:spcPts val="1000"/>
              </a:spcAft>
              <a:tabLst>
                <a:tab pos="449580" algn="l"/>
                <a:tab pos="899160" algn="l"/>
                <a:tab pos="1348740" algn="l"/>
                <a:tab pos="1798320" algn="l"/>
                <a:tab pos="2247900" algn="l"/>
                <a:tab pos="2697480" algn="l"/>
                <a:tab pos="3060700" algn="l"/>
                <a:tab pos="3596640" algn="l"/>
                <a:tab pos="4046220" algn="l"/>
                <a:tab pos="4495800" algn="l"/>
                <a:tab pos="4945380" algn="l"/>
                <a:tab pos="5394960" algn="l"/>
                <a:tab pos="5844540" algn="l"/>
              </a:tabLst>
            </a:pPr>
            <a:r>
              <a:rPr lang="ru-RU" sz="3200" b="1" cap="all" dirty="0">
                <a:solidFill>
                  <a:srgbClr val="000000"/>
                </a:solidFill>
                <a:effectLst/>
                <a:latin typeface="Times New Roman" panose="02020603050405020304" pitchFamily="18" charset="0"/>
                <a:ea typeface="ヒラギノ角ゴ Pro W3"/>
                <a:cs typeface="Times New Roman" panose="02020603050405020304" pitchFamily="18" charset="0"/>
              </a:rPr>
              <a:t>Обеспечение безопасности информации в Федеральной службе государственной статистики</a:t>
            </a:r>
            <a:br>
              <a:rPr lang="ru-RU" sz="1600" dirty="0">
                <a:effectLst/>
                <a:latin typeface="Calibri" panose="020F0502020204030204" pitchFamily="34" charset="0"/>
                <a:ea typeface="Calibri" panose="020F0502020204030204" pitchFamily="34" charset="0"/>
                <a:cs typeface="Times New Roman" panose="02020603050405020304" pitchFamily="18" charset="0"/>
              </a:rPr>
            </a:br>
            <a:r>
              <a:rPr lang="ru-RU" sz="1800" cap="all" dirty="0">
                <a:solidFill>
                  <a:srgbClr val="000000"/>
                </a:solidFill>
                <a:effectLst/>
                <a:latin typeface="Times New Roman" panose="02020603050405020304" pitchFamily="18" charset="0"/>
                <a:ea typeface="ヒラギノ角ゴ Pro W3"/>
                <a:cs typeface="Times New Roman" panose="02020603050405020304" pitchFamily="18"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96E0C5F3-B85E-4115-94CF-0FD43DD07B3F}"/>
              </a:ext>
            </a:extLst>
          </p:cNvPr>
          <p:cNvSpPr>
            <a:spLocks noGrp="1"/>
          </p:cNvSpPr>
          <p:nvPr>
            <p:ph type="subTitle" idx="1"/>
          </p:nvPr>
        </p:nvSpPr>
        <p:spPr/>
        <p:txBody>
          <a:bodyPr/>
          <a:lstStyle/>
          <a:p>
            <a:r>
              <a:rPr lang="ru-RU" b="1" dirty="0" err="1">
                <a:solidFill>
                  <a:srgbClr val="FF0000"/>
                </a:solidFill>
              </a:rPr>
              <a:t>Баяндин</a:t>
            </a:r>
            <a:r>
              <a:rPr lang="ru-RU" b="1" dirty="0">
                <a:solidFill>
                  <a:srgbClr val="FF0000"/>
                </a:solidFill>
              </a:rPr>
              <a:t> Николай Иванович</a:t>
            </a:r>
          </a:p>
        </p:txBody>
      </p:sp>
    </p:spTree>
    <p:extLst>
      <p:ext uri="{BB962C8B-B14F-4D97-AF65-F5344CB8AC3E}">
        <p14:creationId xmlns:p14="http://schemas.microsoft.com/office/powerpoint/2010/main" val="1337302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416FB4-0442-4E75-84CB-3513EF55F85B}"/>
              </a:ext>
            </a:extLst>
          </p:cNvPr>
          <p:cNvSpPr>
            <a:spLocks noGrp="1"/>
          </p:cNvSpPr>
          <p:nvPr>
            <p:ph type="title"/>
          </p:nvPr>
        </p:nvSpPr>
        <p:spPr/>
        <p:txBody>
          <a:bodyPr/>
          <a:lstStyle/>
          <a:p>
            <a:r>
              <a:rPr lang="ru-RU" b="1" dirty="0">
                <a:solidFill>
                  <a:srgbClr val="FF0000"/>
                </a:solidFill>
              </a:rPr>
              <a:t>Цифровая экономика</a:t>
            </a:r>
          </a:p>
        </p:txBody>
      </p:sp>
      <p:sp>
        <p:nvSpPr>
          <p:cNvPr id="3" name="Объект 2">
            <a:extLst>
              <a:ext uri="{FF2B5EF4-FFF2-40B4-BE49-F238E27FC236}">
                <a16:creationId xmlns:a16="http://schemas.microsoft.com/office/drawing/2014/main" id="{FACEB385-67D2-4117-90B8-2BE9106C74E8}"/>
              </a:ext>
            </a:extLst>
          </p:cNvPr>
          <p:cNvSpPr>
            <a:spLocks noGrp="1"/>
          </p:cNvSpPr>
          <p:nvPr>
            <p:ph idx="1"/>
          </p:nvPr>
        </p:nvSpPr>
        <p:spPr>
          <a:xfrm>
            <a:off x="1251751" y="1633492"/>
            <a:ext cx="10252861" cy="3018408"/>
          </a:xfrm>
        </p:spPr>
        <p:txBody>
          <a:bodyPr/>
          <a:lstStyle/>
          <a:p>
            <a:r>
              <a:rPr lang="ru-RU" b="0" i="0" dirty="0">
                <a:solidFill>
                  <a:srgbClr val="333333"/>
                </a:solidFill>
                <a:effectLst/>
                <a:latin typeface="Roboto"/>
              </a:rPr>
              <a:t>В рамках реализации Указа Президента Российской Федерации от 7 мая 2018 г  № 204 «О национальных целях и стратегических задачах развития Российской Федерации на период до 2024 года», в том числе с целью решения задачи по обеспечению ускоренного внедрения цифровых технологий в экономике и социальной сфере, Правительством Российской Федерации на базе программы «Цифровая экономика Российской Федерации» сформирована национальная программа «Цифровая экономика Российской Федерации» утвержденная протоколом заседания президиума Совета при Президенте Российской Федерации по стратегическому развитию и национальным проектам от 4 июня 2019 г. № 7.</a:t>
            </a:r>
            <a:endParaRPr lang="ru-RU" dirty="0"/>
          </a:p>
        </p:txBody>
      </p:sp>
    </p:spTree>
    <p:extLst>
      <p:ext uri="{BB962C8B-B14F-4D97-AF65-F5344CB8AC3E}">
        <p14:creationId xmlns:p14="http://schemas.microsoft.com/office/powerpoint/2010/main" val="27559778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47485" y="278670"/>
            <a:ext cx="8911687" cy="1021810"/>
          </a:xfrm>
        </p:spPr>
        <p:txBody>
          <a:bodyPr>
            <a:normAutofit/>
          </a:bodyPr>
          <a:lstStyle/>
          <a:p>
            <a:r>
              <a:rPr lang="ru-RU" sz="2800" b="1" dirty="0"/>
              <a:t>Закон Российской Федерации от 21 июля 1993 года № 5485-1 </a:t>
            </a:r>
            <a:r>
              <a:rPr lang="ru-RU" sz="2800" b="1" dirty="0">
                <a:solidFill>
                  <a:srgbClr val="FF0000"/>
                </a:solidFill>
              </a:rPr>
              <a:t>«О государственной тайне»</a:t>
            </a:r>
            <a:endParaRPr lang="ru-RU" sz="2800" dirty="0">
              <a:solidFill>
                <a:srgbClr val="FF0000"/>
              </a:solidFill>
            </a:endParaRPr>
          </a:p>
        </p:txBody>
      </p:sp>
      <p:sp>
        <p:nvSpPr>
          <p:cNvPr id="3" name="Объект 2"/>
          <p:cNvSpPr>
            <a:spLocks noGrp="1"/>
          </p:cNvSpPr>
          <p:nvPr>
            <p:ph idx="1"/>
          </p:nvPr>
        </p:nvSpPr>
        <p:spPr>
          <a:xfrm>
            <a:off x="2081212" y="1615440"/>
            <a:ext cx="8915400" cy="4206240"/>
          </a:xfrm>
        </p:spPr>
        <p:txBody>
          <a:bodyPr>
            <a:normAutofit fontScale="77500" lnSpcReduction="20000"/>
          </a:bodyPr>
          <a:lstStyle/>
          <a:p>
            <a:r>
              <a:rPr lang="ru-RU" sz="2400" b="1" dirty="0"/>
              <a:t>Закон Российской Федерации от 21 июля 1993 года № 5485-1 «О государственной тайне» с изменениями и дополнениями, внесенными после его принятия, регулирует отношения, возникающие в связи с отнесением сведений к государственной тайне, их рассекречиванием и защитой в интересах обеспечения безопасности Российской Федерации.</a:t>
            </a:r>
          </a:p>
          <a:p>
            <a:r>
              <a:rPr lang="ru-RU" sz="2400" b="1" dirty="0">
                <a:solidFill>
                  <a:srgbClr val="FF0000"/>
                </a:solidFill>
              </a:rPr>
              <a:t>государственная тайна </a:t>
            </a:r>
            <a:r>
              <a:rPr lang="ru-RU" sz="2400" b="1" dirty="0"/>
              <a:t>– защищаемые государством сведения в области его военной, внешнеполитической, экономической, разведывательной, контрразведывательной и оперативно-розыскной деятельности, распространение которых может нанести ущерб безопасности Российской Федерации;</a:t>
            </a:r>
          </a:p>
          <a:p>
            <a:r>
              <a:rPr lang="ru-RU" sz="2400" b="1" i="1" dirty="0">
                <a:solidFill>
                  <a:srgbClr val="FF0000"/>
                </a:solidFill>
              </a:rPr>
              <a:t>Предмет правового регулирования </a:t>
            </a:r>
            <a:r>
              <a:rPr lang="ru-RU" sz="2400" b="1" dirty="0"/>
              <a:t>– отношения, связанные с отнесением сведений к </a:t>
            </a:r>
            <a:r>
              <a:rPr lang="ru-RU" sz="2400" b="1" dirty="0" err="1"/>
              <a:t>гостайне</a:t>
            </a:r>
            <a:r>
              <a:rPr lang="ru-RU" sz="2400" b="1" dirty="0"/>
              <a:t>, их засекречиванием и рассекречиванием, распоряжением этими сведениями,  также их защитой</a:t>
            </a:r>
          </a:p>
        </p:txBody>
      </p:sp>
    </p:spTree>
    <p:extLst>
      <p:ext uri="{BB962C8B-B14F-4D97-AF65-F5344CB8AC3E}">
        <p14:creationId xmlns:p14="http://schemas.microsoft.com/office/powerpoint/2010/main" val="1675500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l="20222" t="9209" r="20667" b="3482"/>
          <a:stretch/>
        </p:blipFill>
        <p:spPr>
          <a:xfrm>
            <a:off x="1524000" y="0"/>
            <a:ext cx="9252520" cy="6957392"/>
          </a:xfrm>
          <a:prstGeom prst="rect">
            <a:avLst/>
          </a:prstGeom>
        </p:spPr>
      </p:pic>
    </p:spTree>
    <p:extLst>
      <p:ext uri="{BB962C8B-B14F-4D97-AF65-F5344CB8AC3E}">
        <p14:creationId xmlns:p14="http://schemas.microsoft.com/office/powerpoint/2010/main" val="4729537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a:t>Государственную тайну составляют:</a:t>
            </a:r>
          </a:p>
        </p:txBody>
      </p:sp>
      <p:sp>
        <p:nvSpPr>
          <p:cNvPr id="3" name="Содержимое 2"/>
          <p:cNvSpPr>
            <a:spLocks noGrp="1"/>
          </p:cNvSpPr>
          <p:nvPr>
            <p:ph idx="1"/>
          </p:nvPr>
        </p:nvSpPr>
        <p:spPr>
          <a:xfrm>
            <a:off x="2423592" y="1772816"/>
            <a:ext cx="7490792" cy="3777622"/>
          </a:xfrm>
        </p:spPr>
        <p:txBody>
          <a:bodyPr>
            <a:normAutofit fontScale="85000" lnSpcReduction="10000"/>
          </a:bodyPr>
          <a:lstStyle/>
          <a:p>
            <a:r>
              <a:rPr lang="ru-RU" sz="2400" b="1" i="1" dirty="0"/>
              <a:t>Сведения в военной области</a:t>
            </a:r>
          </a:p>
          <a:p>
            <a:r>
              <a:rPr lang="ru-RU" sz="2400" b="1" i="1" dirty="0"/>
              <a:t>Сведения в области экономики, науки и техники</a:t>
            </a:r>
          </a:p>
          <a:p>
            <a:r>
              <a:rPr lang="ru-RU" sz="2400" b="1" i="1" dirty="0"/>
              <a:t>Сведения в области внешней политики и экономики</a:t>
            </a:r>
          </a:p>
          <a:p>
            <a:r>
              <a:rPr lang="ru-RU" sz="2400" b="1" i="1" dirty="0"/>
              <a:t>Сведения в области разведывательной, контрразведывательной и оперативно-розыскной деятельности</a:t>
            </a:r>
          </a:p>
          <a:p>
            <a:r>
              <a:rPr lang="ru-RU" sz="2400" b="1" i="1" dirty="0"/>
              <a:t>Сведения в области обеспечения  безопасности критической информационной инфраструктуры Российской Федерации и о состоянии ее защищенности от компьютерных атак.</a:t>
            </a:r>
          </a:p>
          <a:p>
            <a:endParaRPr lang="ru-RU" sz="2400" b="1" i="1"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524000" y="0"/>
            <a:ext cx="9398000" cy="592138"/>
          </a:xfrm>
          <a:solidFill>
            <a:schemeClr val="hlink"/>
          </a:solidFill>
          <a:ln>
            <a:solidFill>
              <a:schemeClr val="tx1"/>
            </a:solidFill>
            <a:miter lim="800000"/>
            <a:headEnd/>
            <a:tailEnd/>
          </a:ln>
        </p:spPr>
        <p:txBody>
          <a:bodyPr>
            <a:normAutofit fontScale="90000"/>
          </a:bodyPr>
          <a:lstStyle/>
          <a:p>
            <a:pPr eaLnBrk="1" hangingPunct="1"/>
            <a:r>
              <a:rPr lang="ru-RU" altLang="ru-RU" sz="1800" b="1" dirty="0">
                <a:solidFill>
                  <a:schemeClr val="bg1"/>
                </a:solidFill>
              </a:rPr>
              <a:t>Основные положения Федерального Закона от 27.07.06г.№ 149-ФЗ</a:t>
            </a:r>
            <a:br>
              <a:rPr lang="ru-RU" altLang="ru-RU" sz="1800" b="1" dirty="0">
                <a:solidFill>
                  <a:schemeClr val="bg1"/>
                </a:solidFill>
              </a:rPr>
            </a:br>
            <a:r>
              <a:rPr lang="ru-RU" altLang="ru-RU" sz="1800" b="1" dirty="0">
                <a:solidFill>
                  <a:schemeClr val="bg1"/>
                </a:solidFill>
              </a:rPr>
              <a:t> «Об информации, информационных технологиях и о защите информации»</a:t>
            </a:r>
          </a:p>
        </p:txBody>
      </p:sp>
      <p:sp>
        <p:nvSpPr>
          <p:cNvPr id="15363" name="Rectangle 3"/>
          <p:cNvSpPr>
            <a:spLocks noGrp="1" noChangeArrowheads="1"/>
          </p:cNvSpPr>
          <p:nvPr>
            <p:ph type="subTitle" idx="1"/>
          </p:nvPr>
        </p:nvSpPr>
        <p:spPr>
          <a:xfrm>
            <a:off x="1575754" y="691833"/>
            <a:ext cx="9325926" cy="1223962"/>
          </a:xfrm>
          <a:solidFill>
            <a:srgbClr val="FFFF00">
              <a:alpha val="43137"/>
            </a:srgbClr>
          </a:solidFill>
          <a:ln>
            <a:solidFill>
              <a:schemeClr val="tx1"/>
            </a:solidFill>
            <a:miter lim="800000"/>
            <a:headEnd/>
            <a:tailEnd/>
          </a:ln>
        </p:spPr>
        <p:txBody>
          <a:bodyPr>
            <a:normAutofit fontScale="92500" lnSpcReduction="20000"/>
          </a:bodyPr>
          <a:lstStyle/>
          <a:p>
            <a:pPr algn="l" eaLnBrk="1" hangingPunct="1">
              <a:lnSpc>
                <a:spcPct val="80000"/>
              </a:lnSpc>
            </a:pPr>
            <a:r>
              <a:rPr lang="ru-RU" altLang="ru-RU" sz="1600" b="1" dirty="0">
                <a:solidFill>
                  <a:srgbClr val="FF6600"/>
                </a:solidFill>
              </a:rPr>
              <a:t>Регулирует отношения, возникающие при</a:t>
            </a:r>
            <a:r>
              <a:rPr lang="ru-RU" altLang="ru-RU" sz="1600" b="1" dirty="0"/>
              <a:t>:</a:t>
            </a:r>
          </a:p>
          <a:p>
            <a:pPr algn="l" eaLnBrk="1" hangingPunct="1">
              <a:lnSpc>
                <a:spcPct val="80000"/>
              </a:lnSpc>
            </a:pPr>
            <a:r>
              <a:rPr lang="ru-RU" altLang="ru-RU" sz="1600" b="1" dirty="0"/>
              <a:t>1) осуществлении права на поиск, получение, передачу, производство и распространение информации;</a:t>
            </a:r>
          </a:p>
          <a:p>
            <a:pPr algn="l" eaLnBrk="1" hangingPunct="1">
              <a:lnSpc>
                <a:spcPct val="80000"/>
              </a:lnSpc>
            </a:pPr>
            <a:r>
              <a:rPr lang="ru-RU" altLang="ru-RU" sz="1600" b="1" dirty="0"/>
              <a:t>2) применении информационных технологий;</a:t>
            </a:r>
          </a:p>
          <a:p>
            <a:pPr algn="l" eaLnBrk="1" hangingPunct="1">
              <a:lnSpc>
                <a:spcPct val="80000"/>
              </a:lnSpc>
            </a:pPr>
            <a:r>
              <a:rPr lang="ru-RU" altLang="ru-RU" sz="1600" b="1" dirty="0"/>
              <a:t>3) обеспечении защиты информации.</a:t>
            </a:r>
          </a:p>
        </p:txBody>
      </p:sp>
      <p:sp>
        <p:nvSpPr>
          <p:cNvPr id="15364" name="Rectangle 4"/>
          <p:cNvSpPr>
            <a:spLocks noChangeArrowheads="1"/>
          </p:cNvSpPr>
          <p:nvPr/>
        </p:nvSpPr>
        <p:spPr bwMode="auto">
          <a:xfrm>
            <a:off x="1560513" y="1916114"/>
            <a:ext cx="9072562" cy="1368425"/>
          </a:xfrm>
          <a:prstGeom prst="rect">
            <a:avLst/>
          </a:prstGeom>
          <a:solidFill>
            <a:srgbClr val="FFFFFF">
              <a:alpha val="47058"/>
            </a:srgbClr>
          </a:solidFill>
          <a:ln w="9525">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0800" bIns="10800"/>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0000"/>
              </a:lnSpc>
              <a:buFontTx/>
              <a:buNone/>
            </a:pPr>
            <a:r>
              <a:rPr lang="ru-RU" altLang="ru-RU" sz="1400" b="1" u="sng" dirty="0">
                <a:solidFill>
                  <a:srgbClr val="FF6600"/>
                </a:solidFill>
              </a:rPr>
              <a:t>Основные принципы правового регулирования</a:t>
            </a:r>
            <a:r>
              <a:rPr lang="ru-RU" altLang="ru-RU" sz="1400" b="1" u="sng" dirty="0"/>
              <a:t> отношений в сфере информации, информационных технологий и защиты информации</a:t>
            </a:r>
            <a:r>
              <a:rPr lang="ru-RU" altLang="ru-RU" sz="1400" b="1" dirty="0"/>
              <a:t>:      </a:t>
            </a:r>
          </a:p>
          <a:p>
            <a:pPr eaLnBrk="1" hangingPunct="1">
              <a:buFontTx/>
              <a:buNone/>
            </a:pPr>
            <a:r>
              <a:rPr lang="ru-RU" altLang="ru-RU" sz="1400" b="1" dirty="0"/>
              <a:t>- установление ограничений доступа к информации только федеральными законами;</a:t>
            </a:r>
          </a:p>
          <a:p>
            <a:pPr eaLnBrk="1" hangingPunct="1">
              <a:buFontTx/>
              <a:buNone/>
            </a:pPr>
            <a:r>
              <a:rPr lang="ru-RU" altLang="ru-RU" sz="1400" b="1" dirty="0"/>
              <a:t>- обеспечение безопасности РФ при создании информационных систем, их эксплуатации и защите содержащейся в них информации;</a:t>
            </a:r>
          </a:p>
          <a:p>
            <a:pPr eaLnBrk="1" hangingPunct="1">
              <a:buFontTx/>
              <a:buNone/>
            </a:pPr>
            <a:r>
              <a:rPr lang="ru-RU" altLang="ru-RU" sz="1400" b="1" dirty="0"/>
              <a:t>- достоверность информации и своевременность ее предоставления;</a:t>
            </a:r>
          </a:p>
        </p:txBody>
      </p:sp>
      <p:sp>
        <p:nvSpPr>
          <p:cNvPr id="15365" name="Rectangle 5"/>
          <p:cNvSpPr>
            <a:spLocks noChangeArrowheads="1"/>
          </p:cNvSpPr>
          <p:nvPr/>
        </p:nvSpPr>
        <p:spPr bwMode="auto">
          <a:xfrm>
            <a:off x="7248525" y="3500439"/>
            <a:ext cx="3384550" cy="1800225"/>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80000"/>
              </a:lnSpc>
              <a:buFontTx/>
              <a:buNone/>
            </a:pPr>
            <a:r>
              <a:rPr lang="ru-RU" altLang="ru-RU" sz="1600" b="1">
                <a:solidFill>
                  <a:schemeClr val="accent2"/>
                </a:solidFill>
              </a:rPr>
              <a:t>Обладатель информации при осуществлении своих прав обязан:</a:t>
            </a:r>
          </a:p>
          <a:p>
            <a:pPr eaLnBrk="1" hangingPunct="1">
              <a:lnSpc>
                <a:spcPct val="80000"/>
              </a:lnSpc>
              <a:buFontTx/>
              <a:buNone/>
            </a:pPr>
            <a:r>
              <a:rPr lang="ru-RU" altLang="ru-RU" sz="1400"/>
              <a:t>- </a:t>
            </a:r>
            <a:r>
              <a:rPr lang="ru-RU" altLang="ru-RU" sz="1400" b="1"/>
              <a:t>принимать меры по защите информации;</a:t>
            </a:r>
          </a:p>
          <a:p>
            <a:pPr eaLnBrk="1" hangingPunct="1">
              <a:lnSpc>
                <a:spcPct val="80000"/>
              </a:lnSpc>
              <a:buFontTx/>
              <a:buNone/>
            </a:pPr>
            <a:r>
              <a:rPr lang="ru-RU" altLang="ru-RU" sz="1400" b="1"/>
              <a:t>- ограничивать доступ к информации, если такая обязанность установлена ФЗ </a:t>
            </a:r>
          </a:p>
        </p:txBody>
      </p:sp>
      <p:sp>
        <p:nvSpPr>
          <p:cNvPr id="15366" name="Rectangle 6"/>
          <p:cNvSpPr>
            <a:spLocks noChangeArrowheads="1"/>
          </p:cNvSpPr>
          <p:nvPr/>
        </p:nvSpPr>
        <p:spPr bwMode="auto">
          <a:xfrm>
            <a:off x="1703389" y="5734051"/>
            <a:ext cx="8713787" cy="574675"/>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80000"/>
              </a:lnSpc>
              <a:buFontTx/>
              <a:buNone/>
            </a:pPr>
            <a:r>
              <a:rPr lang="ru-RU" altLang="ru-RU" sz="1600" b="1">
                <a:solidFill>
                  <a:srgbClr val="CC0000"/>
                </a:solidFill>
              </a:rPr>
              <a:t>Обязательным</a:t>
            </a:r>
            <a:r>
              <a:rPr lang="ru-RU" altLang="ru-RU" sz="1600">
                <a:solidFill>
                  <a:srgbClr val="CC0000"/>
                </a:solidFill>
              </a:rPr>
              <a:t> </a:t>
            </a:r>
            <a:r>
              <a:rPr lang="ru-RU" altLang="ru-RU" sz="1600" b="1">
                <a:solidFill>
                  <a:srgbClr val="CC0000"/>
                </a:solidFill>
              </a:rPr>
              <a:t>является соблюдение конфиденциальности информации, доступ к которой ограничен Федеральными законами.</a:t>
            </a:r>
          </a:p>
        </p:txBody>
      </p:sp>
      <p:sp>
        <p:nvSpPr>
          <p:cNvPr id="15367" name="Rectangle 7"/>
          <p:cNvSpPr>
            <a:spLocks noChangeArrowheads="1"/>
          </p:cNvSpPr>
          <p:nvPr/>
        </p:nvSpPr>
        <p:spPr bwMode="auto">
          <a:xfrm>
            <a:off x="1703388" y="4365626"/>
            <a:ext cx="1655762" cy="576263"/>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80000"/>
              </a:lnSpc>
              <a:buFontTx/>
              <a:buNone/>
            </a:pPr>
            <a:r>
              <a:rPr lang="ru-RU" altLang="ru-RU" sz="1600" b="1">
                <a:solidFill>
                  <a:schemeClr val="accent2"/>
                </a:solidFill>
              </a:rPr>
              <a:t>Общедоступная информация</a:t>
            </a:r>
          </a:p>
        </p:txBody>
      </p:sp>
      <p:sp>
        <p:nvSpPr>
          <p:cNvPr id="15368" name="Line 8"/>
          <p:cNvSpPr>
            <a:spLocks noChangeShapeType="1"/>
          </p:cNvSpPr>
          <p:nvPr/>
        </p:nvSpPr>
        <p:spPr bwMode="auto">
          <a:xfrm flipH="1">
            <a:off x="2654301" y="3875089"/>
            <a:ext cx="4763" cy="4905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5369" name="Line 9"/>
          <p:cNvSpPr>
            <a:spLocks noChangeShapeType="1"/>
          </p:cNvSpPr>
          <p:nvPr/>
        </p:nvSpPr>
        <p:spPr bwMode="auto">
          <a:xfrm flipH="1">
            <a:off x="4440238" y="3848101"/>
            <a:ext cx="0" cy="53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5370" name="Rectangle 10"/>
          <p:cNvSpPr>
            <a:spLocks noChangeArrowheads="1"/>
          </p:cNvSpPr>
          <p:nvPr/>
        </p:nvSpPr>
        <p:spPr bwMode="auto">
          <a:xfrm>
            <a:off x="3719513" y="4365625"/>
            <a:ext cx="2520950" cy="115093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80000"/>
              </a:lnSpc>
              <a:buFontTx/>
              <a:buNone/>
            </a:pPr>
            <a:r>
              <a:rPr lang="ru-RU" altLang="ru-RU" sz="1600" b="1">
                <a:solidFill>
                  <a:srgbClr val="FF0000"/>
                </a:solidFill>
              </a:rPr>
              <a:t>Информация ограниченного доступа</a:t>
            </a:r>
            <a:r>
              <a:rPr lang="ru-RU" altLang="ru-RU" sz="1600"/>
              <a:t> - </a:t>
            </a:r>
            <a:r>
              <a:rPr lang="ru-RU" altLang="ru-RU" sz="1600" b="1">
                <a:solidFill>
                  <a:schemeClr val="hlink"/>
                </a:solidFill>
              </a:rPr>
              <a:t>доступ к которой ограничен федеральными законами.</a:t>
            </a:r>
          </a:p>
          <a:p>
            <a:pPr algn="ctr" eaLnBrk="1" hangingPunct="1">
              <a:lnSpc>
                <a:spcPct val="80000"/>
              </a:lnSpc>
              <a:buFontTx/>
              <a:buNone/>
            </a:pPr>
            <a:endParaRPr lang="ru-RU" altLang="ru-RU" sz="1600" b="1">
              <a:solidFill>
                <a:schemeClr val="hlink"/>
              </a:solidFill>
            </a:endParaRPr>
          </a:p>
        </p:txBody>
      </p:sp>
      <p:sp>
        <p:nvSpPr>
          <p:cNvPr id="15371" name="AutoShape 11" descr="Пергамент"/>
          <p:cNvSpPr>
            <a:spLocks noChangeArrowheads="1"/>
          </p:cNvSpPr>
          <p:nvPr/>
        </p:nvSpPr>
        <p:spPr bwMode="auto">
          <a:xfrm>
            <a:off x="10344150" y="0"/>
            <a:ext cx="323850" cy="260350"/>
          </a:xfrm>
          <a:prstGeom prst="star16">
            <a:avLst>
              <a:gd name="adj" fmla="val 37500"/>
            </a:avLst>
          </a:prstGeom>
          <a:blipFill dpi="0" rotWithShape="0">
            <a:blip r:embed="rId3"/>
            <a:srcRect/>
            <a:tile tx="0" ty="0" sx="100000" sy="100000" flip="none" algn="tl"/>
          </a:blip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fld id="{FB6EE509-6BA3-4A6C-84BE-37FD139BCE11}" type="slidenum">
              <a:rPr lang="ru-RU" altLang="ru-RU" sz="1200">
                <a:solidFill>
                  <a:srgbClr val="FF6600"/>
                </a:solidFill>
                <a:latin typeface="Arial Unicode MS" panose="020B0604020202020204" pitchFamily="34" charset="-128"/>
                <a:cs typeface="Arial" panose="020B0604020202020204" pitchFamily="34" charset="0"/>
              </a:rPr>
              <a:pPr algn="ctr">
                <a:spcBef>
                  <a:spcPct val="0"/>
                </a:spcBef>
                <a:buFontTx/>
                <a:buNone/>
              </a:pPr>
              <a:t>103</a:t>
            </a:fld>
            <a:endParaRPr lang="ru-RU" altLang="ru-RU" sz="1200">
              <a:solidFill>
                <a:srgbClr val="FF6600"/>
              </a:solidFill>
              <a:latin typeface="Arial Unicode MS" panose="020B0604020202020204" pitchFamily="34" charset="-128"/>
              <a:cs typeface="Arial" panose="020B0604020202020204" pitchFamily="34" charset="0"/>
            </a:endParaRPr>
          </a:p>
        </p:txBody>
      </p:sp>
      <p:sp>
        <p:nvSpPr>
          <p:cNvPr id="15372" name="Rectangle 12"/>
          <p:cNvSpPr>
            <a:spLocks noChangeArrowheads="1"/>
          </p:cNvSpPr>
          <p:nvPr/>
        </p:nvSpPr>
        <p:spPr bwMode="auto">
          <a:xfrm>
            <a:off x="2209800" y="3500438"/>
            <a:ext cx="2808288" cy="360362"/>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80000"/>
              </a:lnSpc>
              <a:buFontTx/>
              <a:buNone/>
            </a:pPr>
            <a:r>
              <a:rPr lang="ru-RU" altLang="ru-RU" sz="1800" b="1"/>
              <a:t>Информация</a:t>
            </a:r>
          </a:p>
        </p:txBody>
      </p:sp>
    </p:spTree>
    <p:extLst>
      <p:ext uri="{BB962C8B-B14F-4D97-AF65-F5344CB8AC3E}">
        <p14:creationId xmlns:p14="http://schemas.microsoft.com/office/powerpoint/2010/main" val="10859983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1524000" y="1"/>
            <a:ext cx="9144000" cy="836613"/>
          </a:xfrm>
          <a:solidFill>
            <a:schemeClr val="hlink"/>
          </a:solidFill>
          <a:ln>
            <a:solidFill>
              <a:schemeClr val="tx1"/>
            </a:solidFill>
            <a:miter lim="800000"/>
            <a:headEnd/>
            <a:tailEnd/>
          </a:ln>
        </p:spPr>
        <p:txBody>
          <a:bodyPr>
            <a:normAutofit fontScale="90000"/>
          </a:bodyPr>
          <a:lstStyle/>
          <a:p>
            <a:pPr eaLnBrk="1" hangingPunct="1"/>
            <a:r>
              <a:rPr lang="ru-RU" altLang="ru-RU" sz="1800" b="1">
                <a:solidFill>
                  <a:schemeClr val="bg1"/>
                </a:solidFill>
              </a:rPr>
              <a:t>Основные положения Федерального Закона от 27.07.06г.№ 149-ФЗ</a:t>
            </a:r>
            <a:br>
              <a:rPr lang="ru-RU" altLang="ru-RU" sz="1800" b="1">
                <a:solidFill>
                  <a:schemeClr val="bg1"/>
                </a:solidFill>
              </a:rPr>
            </a:br>
            <a:r>
              <a:rPr lang="ru-RU" altLang="ru-RU" sz="1800" b="1">
                <a:solidFill>
                  <a:schemeClr val="bg1"/>
                </a:solidFill>
              </a:rPr>
              <a:t> «Об информации, информационных технологиях и о защите информации» об информационных системах</a:t>
            </a:r>
          </a:p>
        </p:txBody>
      </p:sp>
      <p:sp>
        <p:nvSpPr>
          <p:cNvPr id="20483" name="Rectangle 3"/>
          <p:cNvSpPr>
            <a:spLocks noChangeArrowheads="1"/>
          </p:cNvSpPr>
          <p:nvPr/>
        </p:nvSpPr>
        <p:spPr bwMode="auto">
          <a:xfrm>
            <a:off x="4872038" y="908051"/>
            <a:ext cx="2413000" cy="504825"/>
          </a:xfrm>
          <a:prstGeom prst="rect">
            <a:avLst/>
          </a:prstGeom>
          <a:solidFill>
            <a:srgbClr val="CCFFCC"/>
          </a:solidFill>
          <a:ln w="9525">
            <a:solidFill>
              <a:schemeClr val="tx1"/>
            </a:solidFill>
            <a:miter lim="800000"/>
            <a:headEnd/>
            <a:tailEnd/>
          </a:ln>
        </p:spPr>
        <p:txBody>
          <a:bodyPr lIns="18000" tIns="10800" rIns="18000" bIns="10800"/>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80000"/>
              </a:lnSpc>
              <a:buFontTx/>
              <a:buNone/>
            </a:pPr>
            <a:r>
              <a:rPr lang="ru-RU" altLang="ru-RU" sz="1600" b="1"/>
              <a:t>Информационные системы. </a:t>
            </a:r>
          </a:p>
        </p:txBody>
      </p:sp>
      <p:sp>
        <p:nvSpPr>
          <p:cNvPr id="20484" name="Rectangle 4"/>
          <p:cNvSpPr>
            <a:spLocks noChangeArrowheads="1"/>
          </p:cNvSpPr>
          <p:nvPr/>
        </p:nvSpPr>
        <p:spPr bwMode="auto">
          <a:xfrm>
            <a:off x="2424113" y="1916113"/>
            <a:ext cx="2197100" cy="647700"/>
          </a:xfrm>
          <a:prstGeom prst="rect">
            <a:avLst/>
          </a:prstGeom>
          <a:solidFill>
            <a:srgbClr val="CCFFCC"/>
          </a:solidFill>
          <a:ln w="9525">
            <a:solidFill>
              <a:schemeClr val="tx1"/>
            </a:solidFill>
            <a:miter lim="800000"/>
            <a:headEnd/>
            <a:tailEnd/>
          </a:ln>
        </p:spPr>
        <p:txBody>
          <a:bodyPr lIns="18000" tIns="10800" rIns="18000" bIns="10800"/>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80000"/>
              </a:lnSpc>
              <a:buFontTx/>
              <a:buNone/>
            </a:pPr>
            <a:r>
              <a:rPr lang="ru-RU" altLang="ru-RU" sz="1600" b="1"/>
              <a:t>Государственные информационные системы. </a:t>
            </a:r>
          </a:p>
        </p:txBody>
      </p:sp>
      <p:sp>
        <p:nvSpPr>
          <p:cNvPr id="20485" name="Rectangle 5"/>
          <p:cNvSpPr>
            <a:spLocks noChangeArrowheads="1"/>
          </p:cNvSpPr>
          <p:nvPr/>
        </p:nvSpPr>
        <p:spPr bwMode="auto">
          <a:xfrm>
            <a:off x="4800600" y="1916113"/>
            <a:ext cx="2268538" cy="647700"/>
          </a:xfrm>
          <a:prstGeom prst="rect">
            <a:avLst/>
          </a:prstGeom>
          <a:solidFill>
            <a:srgbClr val="CCFFCC"/>
          </a:solidFill>
          <a:ln w="9525">
            <a:solidFill>
              <a:schemeClr val="tx1"/>
            </a:solidFill>
            <a:miter lim="800000"/>
            <a:headEnd/>
            <a:tailEnd/>
          </a:ln>
        </p:spPr>
        <p:txBody>
          <a:bodyPr lIns="18000" tIns="10800" rIns="18000" bIns="10800"/>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80000"/>
              </a:lnSpc>
              <a:buFontTx/>
              <a:buNone/>
            </a:pPr>
            <a:r>
              <a:rPr lang="ru-RU" altLang="ru-RU" sz="1600" b="1"/>
              <a:t>Муниципальные информационные системы. </a:t>
            </a:r>
          </a:p>
        </p:txBody>
      </p:sp>
      <p:sp>
        <p:nvSpPr>
          <p:cNvPr id="20486" name="Rectangle 6"/>
          <p:cNvSpPr>
            <a:spLocks noChangeArrowheads="1"/>
          </p:cNvSpPr>
          <p:nvPr/>
        </p:nvSpPr>
        <p:spPr bwMode="auto">
          <a:xfrm>
            <a:off x="7319964" y="1916113"/>
            <a:ext cx="1838325" cy="647700"/>
          </a:xfrm>
          <a:prstGeom prst="rect">
            <a:avLst/>
          </a:prstGeom>
          <a:solidFill>
            <a:srgbClr val="CCFFCC"/>
          </a:solidFill>
          <a:ln w="9525">
            <a:solidFill>
              <a:schemeClr val="tx1"/>
            </a:solidFill>
            <a:miter lim="800000"/>
            <a:headEnd/>
            <a:tailEnd/>
          </a:ln>
        </p:spPr>
        <p:txBody>
          <a:bodyPr lIns="18000" tIns="10800" rIns="18000" bIns="10800"/>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80000"/>
              </a:lnSpc>
              <a:buFontTx/>
              <a:buNone/>
            </a:pPr>
            <a:r>
              <a:rPr lang="ru-RU" altLang="ru-RU" sz="1600" b="1"/>
              <a:t>Иные информационные </a:t>
            </a:r>
          </a:p>
          <a:p>
            <a:pPr algn="ctr" eaLnBrk="1" hangingPunct="1">
              <a:lnSpc>
                <a:spcPct val="80000"/>
              </a:lnSpc>
              <a:buFontTx/>
              <a:buNone/>
            </a:pPr>
            <a:r>
              <a:rPr lang="ru-RU" altLang="ru-RU" sz="1600" b="1"/>
              <a:t>системы. </a:t>
            </a:r>
          </a:p>
        </p:txBody>
      </p:sp>
      <p:sp>
        <p:nvSpPr>
          <p:cNvPr id="20487" name="Line 7"/>
          <p:cNvSpPr>
            <a:spLocks noChangeShapeType="1"/>
          </p:cNvSpPr>
          <p:nvPr/>
        </p:nvSpPr>
        <p:spPr bwMode="auto">
          <a:xfrm flipH="1">
            <a:off x="3468688" y="1412875"/>
            <a:ext cx="2482850" cy="5032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0488" name="Line 8"/>
          <p:cNvSpPr>
            <a:spLocks noChangeShapeType="1"/>
          </p:cNvSpPr>
          <p:nvPr/>
        </p:nvSpPr>
        <p:spPr bwMode="auto">
          <a:xfrm>
            <a:off x="5951539" y="1412875"/>
            <a:ext cx="2198687" cy="5032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0489" name="Line 9"/>
          <p:cNvSpPr>
            <a:spLocks noChangeShapeType="1"/>
          </p:cNvSpPr>
          <p:nvPr/>
        </p:nvSpPr>
        <p:spPr bwMode="auto">
          <a:xfrm>
            <a:off x="5951538" y="1412875"/>
            <a:ext cx="0" cy="5032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0490" name="Rectangle 10"/>
          <p:cNvSpPr>
            <a:spLocks noChangeArrowheads="1"/>
          </p:cNvSpPr>
          <p:nvPr/>
        </p:nvSpPr>
        <p:spPr bwMode="auto">
          <a:xfrm>
            <a:off x="4511675" y="5156201"/>
            <a:ext cx="2736850" cy="720725"/>
          </a:xfrm>
          <a:prstGeom prst="rect">
            <a:avLst/>
          </a:prstGeom>
          <a:solidFill>
            <a:srgbClr val="99CCFF"/>
          </a:solidFill>
          <a:ln w="9525">
            <a:solidFill>
              <a:schemeClr val="tx1"/>
            </a:solidFill>
            <a:miter lim="800000"/>
            <a:headEnd/>
            <a:tailEnd/>
          </a:ln>
        </p:spPr>
        <p:txBody>
          <a:bodyPr lIns="18000" tIns="10800" rIns="18000" bIns="10800"/>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80000"/>
              </a:lnSpc>
              <a:buFontTx/>
              <a:buNone/>
            </a:pPr>
            <a:r>
              <a:rPr lang="ru-RU" altLang="ru-RU" sz="1600"/>
              <a:t>Требования по защите информации установленные ФСТЭК России.</a:t>
            </a:r>
          </a:p>
        </p:txBody>
      </p:sp>
      <p:sp>
        <p:nvSpPr>
          <p:cNvPr id="20491" name="AutoShape 11"/>
          <p:cNvSpPr>
            <a:spLocks noChangeArrowheads="1"/>
          </p:cNvSpPr>
          <p:nvPr/>
        </p:nvSpPr>
        <p:spPr bwMode="auto">
          <a:xfrm rot="-5400000">
            <a:off x="7823200" y="1989138"/>
            <a:ext cx="1225550" cy="2520950"/>
          </a:xfrm>
          <a:prstGeom prst="rightArrow">
            <a:avLst>
              <a:gd name="adj1" fmla="val 68657"/>
              <a:gd name="adj2" fmla="val 38991"/>
            </a:avLst>
          </a:prstGeom>
          <a:solidFill>
            <a:schemeClr val="accent1"/>
          </a:solidFill>
          <a:ln w="9525">
            <a:solidFill>
              <a:schemeClr val="tx1"/>
            </a:solidFill>
            <a:miter lim="800000"/>
            <a:headEnd/>
            <a:tailEnd/>
          </a:ln>
        </p:spPr>
        <p:txBody>
          <a:bodyPr vert="eaVert" wrap="none"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1600">
              <a:latin typeface="Arial" panose="020B0604020202020204" pitchFamily="34" charset="0"/>
            </a:endParaRPr>
          </a:p>
        </p:txBody>
      </p:sp>
      <p:sp>
        <p:nvSpPr>
          <p:cNvPr id="20492" name="AutoShape 12"/>
          <p:cNvSpPr>
            <a:spLocks noChangeArrowheads="1"/>
          </p:cNvSpPr>
          <p:nvPr/>
        </p:nvSpPr>
        <p:spPr bwMode="auto">
          <a:xfrm rot="-5400000">
            <a:off x="4038601" y="2101851"/>
            <a:ext cx="1196975" cy="2409825"/>
          </a:xfrm>
          <a:prstGeom prst="rightArrow">
            <a:avLst>
              <a:gd name="adj1" fmla="val 52444"/>
              <a:gd name="adj2" fmla="val 50000"/>
            </a:avLst>
          </a:prstGeom>
          <a:solidFill>
            <a:srgbClr val="FF0000">
              <a:alpha val="41176"/>
            </a:srgbClr>
          </a:solidFill>
          <a:ln w="9525">
            <a:solidFill>
              <a:schemeClr val="tx1"/>
            </a:solidFill>
            <a:miter lim="800000"/>
            <a:headEnd/>
            <a:tailEnd/>
          </a:ln>
        </p:spPr>
        <p:txBody>
          <a:bodyPr vert="eaVert" wrap="none"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1600">
              <a:latin typeface="Arial" panose="020B0604020202020204" pitchFamily="34" charset="0"/>
            </a:endParaRPr>
          </a:p>
        </p:txBody>
      </p:sp>
      <p:sp>
        <p:nvSpPr>
          <p:cNvPr id="20493" name="Rectangle 13"/>
          <p:cNvSpPr>
            <a:spLocks noChangeArrowheads="1"/>
          </p:cNvSpPr>
          <p:nvPr/>
        </p:nvSpPr>
        <p:spPr bwMode="auto">
          <a:xfrm>
            <a:off x="1666875" y="4005263"/>
            <a:ext cx="2700338" cy="1871662"/>
          </a:xfrm>
          <a:prstGeom prst="rect">
            <a:avLst/>
          </a:prstGeom>
          <a:solidFill>
            <a:srgbClr val="99CCFF"/>
          </a:solidFill>
          <a:ln w="9525">
            <a:solidFill>
              <a:schemeClr val="tx1"/>
            </a:solidFill>
            <a:miter lim="800000"/>
            <a:headEnd/>
            <a:tailEnd/>
          </a:ln>
        </p:spPr>
        <p:txBody>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80000"/>
              </a:lnSpc>
              <a:buFontTx/>
              <a:buNone/>
            </a:pPr>
            <a:r>
              <a:rPr lang="ru-RU" altLang="ru-RU" sz="1600"/>
              <a:t>Особенности подключения государственных информационных систем к ИТКС (Интернет) могут быть установлены нормативным правовым актом Президента РФ  </a:t>
            </a:r>
          </a:p>
        </p:txBody>
      </p:sp>
      <p:sp>
        <p:nvSpPr>
          <p:cNvPr id="20494" name="Rectangle 14"/>
          <p:cNvSpPr>
            <a:spLocks noChangeArrowheads="1"/>
          </p:cNvSpPr>
          <p:nvPr/>
        </p:nvSpPr>
        <p:spPr bwMode="auto">
          <a:xfrm>
            <a:off x="7535864" y="4000501"/>
            <a:ext cx="2740025" cy="1876425"/>
          </a:xfrm>
          <a:prstGeom prst="rect">
            <a:avLst/>
          </a:prstGeom>
          <a:solidFill>
            <a:srgbClr val="99CCFF"/>
          </a:solidFill>
          <a:ln w="9525">
            <a:solidFill>
              <a:schemeClr val="tx1"/>
            </a:solidFill>
            <a:miter lim="800000"/>
            <a:headEnd/>
            <a:tailEnd/>
          </a:ln>
        </p:spPr>
        <p:txBody>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80000"/>
              </a:lnSpc>
              <a:buFontTx/>
              <a:buNone/>
            </a:pPr>
            <a:r>
              <a:rPr lang="ru-RU" altLang="ru-RU" sz="1600"/>
              <a:t>Порядок создания и эксплуатации ИС, не являющихся государственными или муниципальными, определяется операторами таких ИС в соответствии с требованиями ФЗ</a:t>
            </a:r>
          </a:p>
        </p:txBody>
      </p:sp>
      <p:sp>
        <p:nvSpPr>
          <p:cNvPr id="20495" name="Text Box 16"/>
          <p:cNvSpPr txBox="1">
            <a:spLocks noChangeArrowheads="1"/>
          </p:cNvSpPr>
          <p:nvPr/>
        </p:nvSpPr>
        <p:spPr bwMode="auto">
          <a:xfrm>
            <a:off x="3935413" y="3284538"/>
            <a:ext cx="1439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1400">
                <a:latin typeface="Arial" panose="020B0604020202020204" pitchFamily="34" charset="0"/>
              </a:rPr>
              <a:t>Обязательные</a:t>
            </a:r>
            <a:endParaRPr lang="ru-RU" altLang="ru-RU" sz="1800">
              <a:latin typeface="Arial" panose="020B0604020202020204" pitchFamily="34" charset="0"/>
            </a:endParaRPr>
          </a:p>
        </p:txBody>
      </p:sp>
      <p:sp>
        <p:nvSpPr>
          <p:cNvPr id="20496" name="Text Box 17"/>
          <p:cNvSpPr txBox="1">
            <a:spLocks noChangeArrowheads="1"/>
          </p:cNvSpPr>
          <p:nvPr/>
        </p:nvSpPr>
        <p:spPr bwMode="auto">
          <a:xfrm>
            <a:off x="7535864" y="3141663"/>
            <a:ext cx="180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ru-RU" altLang="ru-RU" sz="1400">
                <a:solidFill>
                  <a:schemeClr val="bg1"/>
                </a:solidFill>
                <a:latin typeface="Arial" panose="020B0604020202020204" pitchFamily="34" charset="0"/>
              </a:rPr>
              <a:t>Рекомендательные</a:t>
            </a:r>
          </a:p>
        </p:txBody>
      </p:sp>
    </p:spTree>
    <p:extLst>
      <p:ext uri="{BB962C8B-B14F-4D97-AF65-F5344CB8AC3E}">
        <p14:creationId xmlns:p14="http://schemas.microsoft.com/office/powerpoint/2010/main" val="23082883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C9903B-3692-457F-91FF-DCCC7C24F43F}"/>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id="{B6B53755-DB57-4746-8853-9A3E0D995565}"/>
              </a:ext>
            </a:extLst>
          </p:cNvPr>
          <p:cNvPicPr>
            <a:picLocks noGrp="1" noChangeAspect="1"/>
          </p:cNvPicPr>
          <p:nvPr>
            <p:ph idx="1"/>
          </p:nvPr>
        </p:nvPicPr>
        <p:blipFill>
          <a:blip r:embed="rId2"/>
          <a:stretch>
            <a:fillRect/>
          </a:stretch>
        </p:blipFill>
        <p:spPr>
          <a:xfrm>
            <a:off x="1908698" y="624110"/>
            <a:ext cx="10031767" cy="5883222"/>
          </a:xfrm>
          <a:prstGeom prst="rect">
            <a:avLst/>
          </a:prstGeom>
        </p:spPr>
      </p:pic>
    </p:spTree>
    <p:extLst>
      <p:ext uri="{BB962C8B-B14F-4D97-AF65-F5344CB8AC3E}">
        <p14:creationId xmlns:p14="http://schemas.microsoft.com/office/powerpoint/2010/main" val="5748500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7D49D6E-E614-4312-AEBE-DB51A8139395}"/>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id="{8FA59C38-ACDD-4501-9E90-5B8CA3EB9609}"/>
              </a:ext>
            </a:extLst>
          </p:cNvPr>
          <p:cNvPicPr>
            <a:picLocks noGrp="1" noChangeAspect="1"/>
          </p:cNvPicPr>
          <p:nvPr>
            <p:ph idx="1"/>
          </p:nvPr>
        </p:nvPicPr>
        <p:blipFill rotWithShape="1">
          <a:blip r:embed="rId2"/>
          <a:srcRect b="11008"/>
          <a:stretch/>
        </p:blipFill>
        <p:spPr>
          <a:xfrm>
            <a:off x="1695635" y="417250"/>
            <a:ext cx="9339309" cy="5672832"/>
          </a:xfrm>
          <a:prstGeom prst="rect">
            <a:avLst/>
          </a:prstGeom>
        </p:spPr>
      </p:pic>
    </p:spTree>
    <p:extLst>
      <p:ext uri="{BB962C8B-B14F-4D97-AF65-F5344CB8AC3E}">
        <p14:creationId xmlns:p14="http://schemas.microsoft.com/office/powerpoint/2010/main" val="9721359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71712B-C981-4FBD-9908-1E84189583FF}"/>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9CED7DD0-D734-463E-8E79-40E3F00683BA}"/>
              </a:ext>
            </a:extLst>
          </p:cNvPr>
          <p:cNvPicPr>
            <a:picLocks noGrp="1" noChangeAspect="1"/>
          </p:cNvPicPr>
          <p:nvPr>
            <p:ph idx="1"/>
          </p:nvPr>
        </p:nvPicPr>
        <p:blipFill rotWithShape="1">
          <a:blip r:embed="rId2"/>
          <a:srcRect l="20423" t="31642" r="40455" b="18309"/>
          <a:stretch/>
        </p:blipFill>
        <p:spPr>
          <a:xfrm>
            <a:off x="2334827" y="624110"/>
            <a:ext cx="8620217" cy="5723424"/>
          </a:xfrm>
        </p:spPr>
      </p:pic>
    </p:spTree>
    <p:extLst>
      <p:ext uri="{BB962C8B-B14F-4D97-AF65-F5344CB8AC3E}">
        <p14:creationId xmlns:p14="http://schemas.microsoft.com/office/powerpoint/2010/main" val="13089576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24E9B5-9428-4CE2-9E6F-00B1049BA940}"/>
              </a:ext>
            </a:extLst>
          </p:cNvPr>
          <p:cNvSpPr txBox="1"/>
          <p:nvPr/>
        </p:nvSpPr>
        <p:spPr>
          <a:xfrm>
            <a:off x="2112885" y="1807475"/>
            <a:ext cx="7446145" cy="1754326"/>
          </a:xfrm>
          <a:prstGeom prst="rect">
            <a:avLst/>
          </a:prstGeom>
          <a:noFill/>
        </p:spPr>
        <p:txBody>
          <a:bodyPr wrap="square">
            <a:spAutoFit/>
          </a:bodyPr>
          <a:lstStyle/>
          <a:p>
            <a:r>
              <a:rPr lang="ru-RU" sz="3600" b="1" dirty="0">
                <a:effectLst/>
                <a:latin typeface="Times New Roman" panose="02020603050405020304" pitchFamily="18" charset="0"/>
                <a:ea typeface="Calibri" panose="020F0502020204030204" pitchFamily="34" charset="0"/>
                <a:cs typeface="Times New Roman" panose="02020603050405020304" pitchFamily="18" charset="0"/>
              </a:rPr>
              <a:t>Государственная система защиты информации (ФСБ РФ, ФСТЭК, МВД РФ и др.). </a:t>
            </a:r>
            <a:endParaRPr lang="ru-RU" sz="3600" b="1" dirty="0"/>
          </a:p>
        </p:txBody>
      </p:sp>
    </p:spTree>
    <p:extLst>
      <p:ext uri="{BB962C8B-B14F-4D97-AF65-F5344CB8AC3E}">
        <p14:creationId xmlns:p14="http://schemas.microsoft.com/office/powerpoint/2010/main" val="4037121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524000" y="15876"/>
            <a:ext cx="9144000" cy="830263"/>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algn="ctr">
              <a:spcBef>
                <a:spcPct val="50000"/>
              </a:spcBef>
            </a:pPr>
            <a:r>
              <a:rPr lang="ru-RU" altLang="ru-RU" b="1">
                <a:solidFill>
                  <a:schemeClr val="bg1"/>
                </a:solidFill>
              </a:rPr>
              <a:t>Организационная структура системы обеспечения информационной безопасности Российской Федерации</a:t>
            </a:r>
          </a:p>
        </p:txBody>
      </p:sp>
      <p:sp>
        <p:nvSpPr>
          <p:cNvPr id="32771" name="AutoShape 3" descr="Белый мрамор"/>
          <p:cNvSpPr>
            <a:spLocks noChangeArrowheads="1"/>
          </p:cNvSpPr>
          <p:nvPr/>
        </p:nvSpPr>
        <p:spPr bwMode="auto">
          <a:xfrm>
            <a:off x="2825750" y="1077914"/>
            <a:ext cx="6604000" cy="485775"/>
          </a:xfrm>
          <a:prstGeom prst="roundRect">
            <a:avLst>
              <a:gd name="adj" fmla="val 16667"/>
            </a:avLst>
          </a:prstGeom>
          <a:blipFill dpi="0" rotWithShape="0">
            <a:blip r:embed="rId2"/>
            <a:srcRect/>
            <a:tile tx="0" ty="0" sx="100000" sy="100000" flip="none" algn="tl"/>
          </a:blipFill>
          <a:ln w="9525">
            <a:solidFill>
              <a:schemeClr val="tx1"/>
            </a:solidFill>
            <a:round/>
            <a:headEnd/>
            <a:tailEnd/>
          </a:ln>
        </p:spPr>
        <p:txBody>
          <a:bodyPr tIns="10800" bIns="118800" anchorCtr="1">
            <a:spAutoFit/>
          </a:bodyP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algn="ctr">
              <a:spcBef>
                <a:spcPct val="50000"/>
              </a:spcBef>
            </a:pPr>
            <a:r>
              <a:rPr lang="ru-RU" altLang="ru-RU" sz="2000" b="1">
                <a:solidFill>
                  <a:srgbClr val="FF0000"/>
                </a:solidFill>
              </a:rPr>
              <a:t>Президент Российской Федерации</a:t>
            </a:r>
            <a:endParaRPr lang="ru-RU" altLang="ru-RU" sz="2000">
              <a:solidFill>
                <a:srgbClr val="FF0000"/>
              </a:solidFill>
            </a:endParaRPr>
          </a:p>
        </p:txBody>
      </p:sp>
      <p:sp>
        <p:nvSpPr>
          <p:cNvPr id="32772" name="AutoShape 4" descr="Белый мрамор"/>
          <p:cNvSpPr>
            <a:spLocks noChangeArrowheads="1"/>
          </p:cNvSpPr>
          <p:nvPr/>
        </p:nvSpPr>
        <p:spPr bwMode="auto">
          <a:xfrm>
            <a:off x="3309938" y="1428750"/>
            <a:ext cx="5715000" cy="457200"/>
          </a:xfrm>
          <a:prstGeom prst="roundRect">
            <a:avLst>
              <a:gd name="adj" fmla="val 16667"/>
            </a:avLst>
          </a:prstGeom>
          <a:blipFill dpi="0" rotWithShape="0">
            <a:blip r:embed="rId2"/>
            <a:srcRect/>
            <a:tile tx="0" ty="0" sx="100000" sy="100000" flip="none" algn="tl"/>
          </a:blipFill>
          <a:ln w="9525">
            <a:solidFill>
              <a:schemeClr val="tx1"/>
            </a:solidFill>
            <a:round/>
            <a:headEnd/>
            <a:tailEnd/>
          </a:ln>
        </p:spPr>
        <p:txBody>
          <a:bodyPr tIns="10800" bIns="10800" anchor="ctr" anchorCtr="1"/>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algn="ctr">
              <a:spcBef>
                <a:spcPct val="50000"/>
              </a:spcBef>
            </a:pPr>
            <a:r>
              <a:rPr lang="ru-RU" altLang="ru-RU" sz="2000" b="1">
                <a:solidFill>
                  <a:schemeClr val="hlink"/>
                </a:solidFill>
              </a:rPr>
              <a:t>Совет Безопасности РФ</a:t>
            </a:r>
          </a:p>
        </p:txBody>
      </p:sp>
      <p:sp>
        <p:nvSpPr>
          <p:cNvPr id="32773" name="AutoShape 5" descr="фон"/>
          <p:cNvSpPr>
            <a:spLocks noChangeArrowheads="1"/>
          </p:cNvSpPr>
          <p:nvPr/>
        </p:nvSpPr>
        <p:spPr bwMode="auto">
          <a:xfrm>
            <a:off x="2089150" y="2000250"/>
            <a:ext cx="3975100" cy="782638"/>
          </a:xfrm>
          <a:prstGeom prst="roundRect">
            <a:avLst>
              <a:gd name="adj" fmla="val 16667"/>
            </a:avLst>
          </a:prstGeom>
          <a:blipFill dpi="0" rotWithShape="0">
            <a:blip r:embed="rId3"/>
            <a:srcRect/>
            <a:tile tx="0" ty="0" sx="100000" sy="100000" flip="none" algn="tl"/>
          </a:blipFill>
          <a:ln w="9525">
            <a:solidFill>
              <a:schemeClr val="tx1"/>
            </a:solidFill>
            <a:round/>
            <a:headEnd/>
            <a:tailEnd/>
          </a:ln>
        </p:spPr>
        <p:txBody>
          <a:bodyPr>
            <a:spAutoFit/>
          </a:bodyP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algn="ctr">
              <a:spcBef>
                <a:spcPct val="50000"/>
              </a:spcBef>
            </a:pPr>
            <a:r>
              <a:rPr lang="ru-RU" altLang="ru-RU" sz="2000" b="1"/>
              <a:t>Государственная Дума Федерального Собрания РФ</a:t>
            </a:r>
            <a:endParaRPr lang="ru-RU" altLang="ru-RU" b="1"/>
          </a:p>
        </p:txBody>
      </p:sp>
      <p:sp>
        <p:nvSpPr>
          <p:cNvPr id="32774" name="AutoShape 6" descr="фон"/>
          <p:cNvSpPr>
            <a:spLocks noChangeArrowheads="1"/>
          </p:cNvSpPr>
          <p:nvPr/>
        </p:nvSpPr>
        <p:spPr bwMode="auto">
          <a:xfrm>
            <a:off x="6448425" y="2041525"/>
            <a:ext cx="3714750" cy="685800"/>
          </a:xfrm>
          <a:prstGeom prst="roundRect">
            <a:avLst>
              <a:gd name="adj" fmla="val 16667"/>
            </a:avLst>
          </a:prstGeom>
          <a:blipFill dpi="0" rotWithShape="0">
            <a:blip r:embed="rId3"/>
            <a:srcRect/>
            <a:tile tx="0" ty="0" sx="100000" sy="100000" flip="none" algn="tl"/>
          </a:blipFill>
          <a:ln w="9525">
            <a:solidFill>
              <a:schemeClr val="tx1"/>
            </a:solidFill>
            <a:round/>
            <a:headEnd/>
            <a:tailEnd/>
          </a:ln>
        </p:spPr>
        <p:txBody>
          <a:bodyPr tIns="154800" bIns="154800">
            <a:spAutoFit/>
          </a:bodyP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algn="ctr">
              <a:spcBef>
                <a:spcPct val="50000"/>
              </a:spcBef>
            </a:pPr>
            <a:r>
              <a:rPr lang="ru-RU" altLang="ru-RU" sz="2000" b="1"/>
              <a:t>Органы судебной власти</a:t>
            </a:r>
          </a:p>
        </p:txBody>
      </p:sp>
      <p:sp>
        <p:nvSpPr>
          <p:cNvPr id="32775" name="AutoShape 7" descr="фон"/>
          <p:cNvSpPr>
            <a:spLocks noChangeArrowheads="1"/>
          </p:cNvSpPr>
          <p:nvPr/>
        </p:nvSpPr>
        <p:spPr bwMode="auto">
          <a:xfrm>
            <a:off x="2101851" y="2928939"/>
            <a:ext cx="3935413" cy="782637"/>
          </a:xfrm>
          <a:prstGeom prst="roundRect">
            <a:avLst>
              <a:gd name="adj" fmla="val 16667"/>
            </a:avLst>
          </a:prstGeom>
          <a:blipFill dpi="0" rotWithShape="0">
            <a:blip r:embed="rId3"/>
            <a:srcRect/>
            <a:tile tx="0" ty="0" sx="100000" sy="100000" flip="none" algn="tl"/>
          </a:blipFill>
          <a:ln w="9525">
            <a:solidFill>
              <a:schemeClr val="tx1"/>
            </a:solidFill>
            <a:round/>
            <a:headEnd/>
            <a:tailEnd/>
          </a:ln>
        </p:spPr>
        <p:txBody>
          <a:bodyPr>
            <a:spAutoFit/>
          </a:bodyP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algn="ctr">
              <a:spcBef>
                <a:spcPct val="50000"/>
              </a:spcBef>
            </a:pPr>
            <a:r>
              <a:rPr lang="ru-RU" altLang="ru-RU" sz="2000" b="1"/>
              <a:t>Совет Федерации Федерального Собрания РФ</a:t>
            </a:r>
          </a:p>
        </p:txBody>
      </p:sp>
      <p:sp>
        <p:nvSpPr>
          <p:cNvPr id="32776" name="AutoShape 8" descr="фон"/>
          <p:cNvSpPr>
            <a:spLocks noChangeArrowheads="1"/>
          </p:cNvSpPr>
          <p:nvPr/>
        </p:nvSpPr>
        <p:spPr bwMode="auto">
          <a:xfrm>
            <a:off x="2114550" y="3946526"/>
            <a:ext cx="8115300" cy="442913"/>
          </a:xfrm>
          <a:prstGeom prst="roundRect">
            <a:avLst>
              <a:gd name="adj" fmla="val 16667"/>
            </a:avLst>
          </a:prstGeom>
          <a:blipFill dpi="0" rotWithShape="0">
            <a:blip r:embed="rId3"/>
            <a:srcRect/>
            <a:tile tx="0" ty="0" sx="100000" sy="100000" flip="none" algn="tl"/>
          </a:blipFill>
          <a:ln w="9525">
            <a:solidFill>
              <a:schemeClr val="tx1"/>
            </a:solidFill>
            <a:round/>
            <a:headEnd/>
            <a:tailEnd/>
          </a:ln>
        </p:spPr>
        <p:txBody>
          <a:bodyPr>
            <a:spAutoFit/>
          </a:bodyP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algn="ctr">
              <a:spcBef>
                <a:spcPct val="50000"/>
              </a:spcBef>
            </a:pPr>
            <a:r>
              <a:rPr lang="ru-RU" altLang="ru-RU" sz="2000" b="1">
                <a:solidFill>
                  <a:srgbClr val="0033CC"/>
                </a:solidFill>
              </a:rPr>
              <a:t>Правительство Российской Федерации</a:t>
            </a:r>
          </a:p>
        </p:txBody>
      </p:sp>
      <p:sp>
        <p:nvSpPr>
          <p:cNvPr id="32777" name="AutoShape 9"/>
          <p:cNvSpPr>
            <a:spLocks noChangeArrowheads="1"/>
          </p:cNvSpPr>
          <p:nvPr/>
        </p:nvSpPr>
        <p:spPr bwMode="auto">
          <a:xfrm>
            <a:off x="2101850" y="4652964"/>
            <a:ext cx="3873500" cy="782637"/>
          </a:xfrm>
          <a:prstGeom prst="roundRect">
            <a:avLst>
              <a:gd name="adj" fmla="val 16667"/>
            </a:avLst>
          </a:prstGeom>
          <a:gradFill rotWithShape="0">
            <a:gsLst>
              <a:gs pos="0">
                <a:srgbClr val="D1C39F"/>
              </a:gs>
              <a:gs pos="17500">
                <a:srgbClr val="F0EBD5"/>
              </a:gs>
              <a:gs pos="50000">
                <a:srgbClr val="FFEFD1"/>
              </a:gs>
              <a:gs pos="82500">
                <a:srgbClr val="F0EBD5"/>
              </a:gs>
              <a:gs pos="100000">
                <a:srgbClr val="D1C39F"/>
              </a:gs>
            </a:gsLst>
            <a:lin ang="5400000" scaled="1"/>
          </a:gradFill>
          <a:ln w="9525">
            <a:solidFill>
              <a:schemeClr val="tx1"/>
            </a:solidFill>
            <a:round/>
            <a:headEnd/>
            <a:tailEnd/>
          </a:ln>
        </p:spPr>
        <p:txBody>
          <a:bodyPr>
            <a:spAutoFit/>
          </a:bodyP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algn="ctr">
              <a:spcBef>
                <a:spcPct val="50000"/>
              </a:spcBef>
            </a:pPr>
            <a:r>
              <a:rPr lang="ru-RU" altLang="ru-RU" sz="2000" b="1"/>
              <a:t>Федеральные органы исполнительной власти</a:t>
            </a:r>
          </a:p>
        </p:txBody>
      </p:sp>
      <p:sp>
        <p:nvSpPr>
          <p:cNvPr id="32778" name="AutoShape 10"/>
          <p:cNvSpPr>
            <a:spLocks noChangeArrowheads="1"/>
          </p:cNvSpPr>
          <p:nvPr/>
        </p:nvSpPr>
        <p:spPr bwMode="auto">
          <a:xfrm>
            <a:off x="2087564" y="5703889"/>
            <a:ext cx="3902075" cy="1108075"/>
          </a:xfrm>
          <a:prstGeom prst="roundRect">
            <a:avLst>
              <a:gd name="adj" fmla="val 16667"/>
            </a:avLst>
          </a:prstGeom>
          <a:gradFill rotWithShape="0">
            <a:gsLst>
              <a:gs pos="0">
                <a:srgbClr val="D1C39F"/>
              </a:gs>
              <a:gs pos="17500">
                <a:srgbClr val="F0EBD5"/>
              </a:gs>
              <a:gs pos="50000">
                <a:srgbClr val="FFEFD1"/>
              </a:gs>
              <a:gs pos="82500">
                <a:srgbClr val="F0EBD5"/>
              </a:gs>
              <a:gs pos="100000">
                <a:srgbClr val="D1C39F"/>
              </a:gs>
            </a:gsLst>
            <a:lin ang="5400000" scaled="1"/>
          </a:gradFill>
          <a:ln w="9525">
            <a:solidFill>
              <a:schemeClr val="tx1"/>
            </a:solidFill>
            <a:round/>
            <a:headEnd/>
            <a:tailEnd/>
          </a:ln>
        </p:spPr>
        <p:txBody>
          <a:bodyPr tIns="190800" bIns="190800">
            <a:spAutoFit/>
          </a:bodyP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algn="ctr">
              <a:spcBef>
                <a:spcPct val="50000"/>
              </a:spcBef>
            </a:pPr>
            <a:r>
              <a:rPr lang="ru-RU" altLang="ru-RU" sz="2000" b="1"/>
              <a:t>Общественное объединение и граждане</a:t>
            </a:r>
          </a:p>
        </p:txBody>
      </p:sp>
      <p:sp>
        <p:nvSpPr>
          <p:cNvPr id="32779" name="AutoShape 11"/>
          <p:cNvSpPr>
            <a:spLocks noChangeArrowheads="1"/>
          </p:cNvSpPr>
          <p:nvPr/>
        </p:nvSpPr>
        <p:spPr bwMode="auto">
          <a:xfrm>
            <a:off x="6369050" y="4652964"/>
            <a:ext cx="3873500" cy="782637"/>
          </a:xfrm>
          <a:prstGeom prst="roundRect">
            <a:avLst>
              <a:gd name="adj" fmla="val 16667"/>
            </a:avLst>
          </a:prstGeom>
          <a:gradFill rotWithShape="0">
            <a:gsLst>
              <a:gs pos="0">
                <a:srgbClr val="D1C39F"/>
              </a:gs>
              <a:gs pos="17500">
                <a:srgbClr val="F0EBD5"/>
              </a:gs>
              <a:gs pos="50000">
                <a:srgbClr val="FFEFD1"/>
              </a:gs>
              <a:gs pos="82500">
                <a:srgbClr val="F0EBD5"/>
              </a:gs>
              <a:gs pos="100000">
                <a:srgbClr val="D1C39F"/>
              </a:gs>
            </a:gsLst>
            <a:lin ang="5400000" scaled="1"/>
          </a:gradFill>
          <a:ln w="9525">
            <a:solidFill>
              <a:schemeClr val="tx1"/>
            </a:solidFill>
            <a:round/>
            <a:headEnd/>
            <a:tailEnd/>
          </a:ln>
        </p:spPr>
        <p:txBody>
          <a:bodyPr>
            <a:spAutoFit/>
          </a:bodyP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algn="ctr">
              <a:spcBef>
                <a:spcPct val="50000"/>
              </a:spcBef>
            </a:pPr>
            <a:r>
              <a:rPr lang="ru-RU" altLang="ru-RU" sz="2000" b="1"/>
              <a:t>Межведомственные и государственные комиссии</a:t>
            </a:r>
          </a:p>
        </p:txBody>
      </p:sp>
      <p:sp>
        <p:nvSpPr>
          <p:cNvPr id="32780" name="AutoShape 12"/>
          <p:cNvSpPr>
            <a:spLocks noChangeArrowheads="1"/>
          </p:cNvSpPr>
          <p:nvPr/>
        </p:nvSpPr>
        <p:spPr bwMode="auto">
          <a:xfrm>
            <a:off x="6356350" y="5702300"/>
            <a:ext cx="3898900" cy="782638"/>
          </a:xfrm>
          <a:prstGeom prst="roundRect">
            <a:avLst>
              <a:gd name="adj" fmla="val 16667"/>
            </a:avLst>
          </a:prstGeom>
          <a:gradFill rotWithShape="0">
            <a:gsLst>
              <a:gs pos="0">
                <a:srgbClr val="D1C39F"/>
              </a:gs>
              <a:gs pos="17500">
                <a:srgbClr val="F0EBD5"/>
              </a:gs>
              <a:gs pos="50000">
                <a:srgbClr val="FFEFD1"/>
              </a:gs>
              <a:gs pos="82500">
                <a:srgbClr val="F0EBD5"/>
              </a:gs>
              <a:gs pos="100000">
                <a:srgbClr val="D1C39F"/>
              </a:gs>
            </a:gsLst>
            <a:lin ang="5400000" scaled="1"/>
          </a:gradFill>
          <a:ln w="9525">
            <a:solidFill>
              <a:schemeClr val="tx1"/>
            </a:solidFill>
            <a:round/>
            <a:headEnd/>
            <a:tailEnd/>
          </a:ln>
        </p:spPr>
        <p:txBody>
          <a:bodyPr>
            <a:spAutoFit/>
          </a:bodyP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algn="ctr">
              <a:spcBef>
                <a:spcPct val="50000"/>
              </a:spcBef>
            </a:pPr>
            <a:r>
              <a:rPr lang="ru-RU" altLang="ru-RU" sz="2000" b="1"/>
              <a:t>Органы государственной власти субъектов РФ, ОМСУ</a:t>
            </a:r>
          </a:p>
        </p:txBody>
      </p:sp>
      <p:sp>
        <p:nvSpPr>
          <p:cNvPr id="32781" name="Line 13"/>
          <p:cNvSpPr>
            <a:spLocks noChangeShapeType="1"/>
          </p:cNvSpPr>
          <p:nvPr/>
        </p:nvSpPr>
        <p:spPr bwMode="auto">
          <a:xfrm>
            <a:off x="6248400" y="1905000"/>
            <a:ext cx="0" cy="2057400"/>
          </a:xfrm>
          <a:prstGeom prst="line">
            <a:avLst/>
          </a:prstGeom>
          <a:noFill/>
          <a:ln w="22225">
            <a:solidFill>
              <a:srgbClr val="0B024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ru-RU"/>
          </a:p>
        </p:txBody>
      </p:sp>
      <p:sp>
        <p:nvSpPr>
          <p:cNvPr id="32782" name="Line 14"/>
          <p:cNvSpPr>
            <a:spLocks noChangeShapeType="1"/>
          </p:cNvSpPr>
          <p:nvPr/>
        </p:nvSpPr>
        <p:spPr bwMode="auto">
          <a:xfrm>
            <a:off x="6019800" y="2427288"/>
            <a:ext cx="457200" cy="0"/>
          </a:xfrm>
          <a:prstGeom prst="line">
            <a:avLst/>
          </a:prstGeom>
          <a:noFill/>
          <a:ln w="19050">
            <a:solidFill>
              <a:srgbClr val="0B024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ru-RU"/>
          </a:p>
        </p:txBody>
      </p:sp>
      <p:sp>
        <p:nvSpPr>
          <p:cNvPr id="32783" name="Line 15"/>
          <p:cNvSpPr>
            <a:spLocks noChangeShapeType="1"/>
          </p:cNvSpPr>
          <p:nvPr/>
        </p:nvSpPr>
        <p:spPr bwMode="auto">
          <a:xfrm>
            <a:off x="4191000" y="5475288"/>
            <a:ext cx="6172200" cy="0"/>
          </a:xfrm>
          <a:prstGeom prst="line">
            <a:avLst/>
          </a:prstGeom>
          <a:noFill/>
          <a:ln w="19050">
            <a:solidFill>
              <a:srgbClr val="0B0242"/>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32784" name="Line 16"/>
          <p:cNvSpPr>
            <a:spLocks noChangeShapeType="1"/>
          </p:cNvSpPr>
          <p:nvPr/>
        </p:nvSpPr>
        <p:spPr bwMode="auto">
          <a:xfrm>
            <a:off x="10363200" y="3429000"/>
            <a:ext cx="0" cy="2057400"/>
          </a:xfrm>
          <a:prstGeom prst="line">
            <a:avLst/>
          </a:prstGeom>
          <a:noFill/>
          <a:ln w="22225">
            <a:solidFill>
              <a:srgbClr val="0B0242"/>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32785" name="Line 17"/>
          <p:cNvSpPr>
            <a:spLocks noChangeShapeType="1"/>
          </p:cNvSpPr>
          <p:nvPr/>
        </p:nvSpPr>
        <p:spPr bwMode="auto">
          <a:xfrm>
            <a:off x="8305800" y="5486400"/>
            <a:ext cx="0" cy="228600"/>
          </a:xfrm>
          <a:prstGeom prst="line">
            <a:avLst/>
          </a:prstGeom>
          <a:noFill/>
          <a:ln w="22225">
            <a:solidFill>
              <a:srgbClr val="0B024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ru-RU"/>
          </a:p>
        </p:txBody>
      </p:sp>
      <p:sp>
        <p:nvSpPr>
          <p:cNvPr id="32786" name="Line 18"/>
          <p:cNvSpPr>
            <a:spLocks noChangeShapeType="1"/>
          </p:cNvSpPr>
          <p:nvPr/>
        </p:nvSpPr>
        <p:spPr bwMode="auto">
          <a:xfrm>
            <a:off x="4191000" y="5486400"/>
            <a:ext cx="0" cy="228600"/>
          </a:xfrm>
          <a:prstGeom prst="line">
            <a:avLst/>
          </a:prstGeom>
          <a:noFill/>
          <a:ln w="22225">
            <a:solidFill>
              <a:srgbClr val="0B024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ru-RU"/>
          </a:p>
        </p:txBody>
      </p:sp>
      <p:sp>
        <p:nvSpPr>
          <p:cNvPr id="32787" name="Line 19" descr="фон"/>
          <p:cNvSpPr>
            <a:spLocks noChangeShapeType="1"/>
          </p:cNvSpPr>
          <p:nvPr/>
        </p:nvSpPr>
        <p:spPr bwMode="auto">
          <a:xfrm>
            <a:off x="6019800" y="3429000"/>
            <a:ext cx="4343400" cy="0"/>
          </a:xfrm>
          <a:prstGeom prst="line">
            <a:avLst/>
          </a:prstGeom>
          <a:noFill/>
          <a:ln w="19050">
            <a:solidFill>
              <a:srgbClr val="0B0242"/>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ru-RU"/>
          </a:p>
        </p:txBody>
      </p:sp>
      <p:sp>
        <p:nvSpPr>
          <p:cNvPr id="32788" name="Line 20"/>
          <p:cNvSpPr>
            <a:spLocks noChangeShapeType="1"/>
          </p:cNvSpPr>
          <p:nvPr/>
        </p:nvSpPr>
        <p:spPr bwMode="auto">
          <a:xfrm>
            <a:off x="6248400" y="4343400"/>
            <a:ext cx="0" cy="152400"/>
          </a:xfrm>
          <a:prstGeom prst="line">
            <a:avLst/>
          </a:prstGeom>
          <a:noFill/>
          <a:ln w="22225">
            <a:solidFill>
              <a:srgbClr val="0B0242"/>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32789" name="Line 21"/>
          <p:cNvSpPr>
            <a:spLocks noChangeShapeType="1"/>
          </p:cNvSpPr>
          <p:nvPr/>
        </p:nvSpPr>
        <p:spPr bwMode="auto">
          <a:xfrm>
            <a:off x="4114800" y="4495800"/>
            <a:ext cx="4343400" cy="0"/>
          </a:xfrm>
          <a:prstGeom prst="line">
            <a:avLst/>
          </a:prstGeom>
          <a:noFill/>
          <a:ln w="19050">
            <a:solidFill>
              <a:srgbClr val="0B0242"/>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32790" name="Line 22"/>
          <p:cNvSpPr>
            <a:spLocks noChangeShapeType="1"/>
          </p:cNvSpPr>
          <p:nvPr/>
        </p:nvSpPr>
        <p:spPr bwMode="auto">
          <a:xfrm>
            <a:off x="4114800" y="4495800"/>
            <a:ext cx="0" cy="228600"/>
          </a:xfrm>
          <a:prstGeom prst="line">
            <a:avLst/>
          </a:prstGeom>
          <a:noFill/>
          <a:ln w="22225">
            <a:solidFill>
              <a:srgbClr val="0B024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ru-RU"/>
          </a:p>
        </p:txBody>
      </p:sp>
      <p:sp>
        <p:nvSpPr>
          <p:cNvPr id="32791" name="Line 23"/>
          <p:cNvSpPr>
            <a:spLocks noChangeShapeType="1"/>
          </p:cNvSpPr>
          <p:nvPr/>
        </p:nvSpPr>
        <p:spPr bwMode="auto">
          <a:xfrm>
            <a:off x="8458200" y="4495800"/>
            <a:ext cx="0" cy="228600"/>
          </a:xfrm>
          <a:prstGeom prst="line">
            <a:avLst/>
          </a:prstGeom>
          <a:noFill/>
          <a:ln w="22225">
            <a:solidFill>
              <a:srgbClr val="0B024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ru-RU"/>
          </a:p>
        </p:txBody>
      </p:sp>
    </p:spTree>
    <p:extLst>
      <p:ext uri="{BB962C8B-B14F-4D97-AF65-F5344CB8AC3E}">
        <p14:creationId xmlns:p14="http://schemas.microsoft.com/office/powerpoint/2010/main" val="96806457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48B7681-4249-4CE9-9355-5A8299ED724E}"/>
              </a:ext>
            </a:extLst>
          </p:cNvPr>
          <p:cNvSpPr>
            <a:spLocks noGrp="1"/>
          </p:cNvSpPr>
          <p:nvPr>
            <p:ph idx="1"/>
          </p:nvPr>
        </p:nvSpPr>
        <p:spPr>
          <a:xfrm>
            <a:off x="2589212" y="967666"/>
            <a:ext cx="8915400" cy="4943556"/>
          </a:xfrm>
        </p:spPr>
        <p:txBody>
          <a:bodyPr>
            <a:normAutofit/>
          </a:bodyPr>
          <a:lstStyle/>
          <a:p>
            <a:pPr algn="l"/>
            <a:r>
              <a:rPr lang="ru-RU" b="1" i="0" dirty="0">
                <a:solidFill>
                  <a:srgbClr val="333333"/>
                </a:solidFill>
                <a:effectLst/>
                <a:latin typeface="Roboto"/>
              </a:rPr>
              <a:t>В состав Национальной программы «Цифровая экономика Российской Федерации» входят следующие федеральные проекты, утвержденные протоколом заседания президиума Правительственной комиссии по цифровому развитию, использованию информационных технологий для улучшения качества жизни и условий ведения предпринимательской деятельности от 28 мая 2019 г. № 9:</a:t>
            </a:r>
            <a:endParaRPr lang="ru-RU" b="0" i="0" dirty="0">
              <a:solidFill>
                <a:srgbClr val="333333"/>
              </a:solidFill>
              <a:effectLst/>
              <a:latin typeface="Roboto"/>
            </a:endParaRPr>
          </a:p>
          <a:p>
            <a:pPr algn="l">
              <a:buFont typeface="Arial" panose="020B0604020202020204" pitchFamily="34" charset="0"/>
              <a:buChar char="•"/>
            </a:pPr>
            <a:r>
              <a:rPr lang="ru-RU" b="0" i="0" dirty="0">
                <a:solidFill>
                  <a:srgbClr val="2E2F31"/>
                </a:solidFill>
                <a:effectLst/>
                <a:latin typeface="Roboto"/>
              </a:rPr>
              <a:t>«Нормативное регулирование цифровой среды»</a:t>
            </a:r>
          </a:p>
          <a:p>
            <a:pPr algn="l">
              <a:buFont typeface="Arial" panose="020B0604020202020204" pitchFamily="34" charset="0"/>
              <a:buChar char="•"/>
            </a:pPr>
            <a:r>
              <a:rPr lang="ru-RU" b="0" i="0" dirty="0">
                <a:solidFill>
                  <a:srgbClr val="2E2F31"/>
                </a:solidFill>
                <a:effectLst/>
                <a:latin typeface="Roboto"/>
              </a:rPr>
              <a:t>«Кадры для цифровой экономики»</a:t>
            </a:r>
          </a:p>
          <a:p>
            <a:pPr algn="l">
              <a:buFont typeface="Arial" panose="020B0604020202020204" pitchFamily="34" charset="0"/>
              <a:buChar char="•"/>
            </a:pPr>
            <a:r>
              <a:rPr lang="ru-RU" b="0" i="0" dirty="0">
                <a:solidFill>
                  <a:srgbClr val="2E2F31"/>
                </a:solidFill>
                <a:effectLst/>
                <a:latin typeface="Roboto"/>
              </a:rPr>
              <a:t>«Информационная инфраструктура»</a:t>
            </a:r>
          </a:p>
          <a:p>
            <a:pPr algn="l">
              <a:buFont typeface="Arial" panose="020B0604020202020204" pitchFamily="34" charset="0"/>
              <a:buChar char="•"/>
            </a:pPr>
            <a:r>
              <a:rPr lang="ru-RU" sz="2600" b="1" i="0" dirty="0">
                <a:solidFill>
                  <a:srgbClr val="FF0000"/>
                </a:solidFill>
                <a:effectLst/>
                <a:latin typeface="Roboto"/>
              </a:rPr>
              <a:t>«Информационная безопасность»</a:t>
            </a:r>
          </a:p>
          <a:p>
            <a:pPr algn="l">
              <a:buFont typeface="Arial" panose="020B0604020202020204" pitchFamily="34" charset="0"/>
              <a:buChar char="•"/>
            </a:pPr>
            <a:r>
              <a:rPr lang="ru-RU" b="0" i="0" dirty="0">
                <a:solidFill>
                  <a:srgbClr val="2E2F31"/>
                </a:solidFill>
                <a:effectLst/>
                <a:latin typeface="Roboto"/>
              </a:rPr>
              <a:t>«Цифровые технологии»</a:t>
            </a:r>
          </a:p>
          <a:p>
            <a:pPr algn="l">
              <a:buFont typeface="Arial" panose="020B0604020202020204" pitchFamily="34" charset="0"/>
              <a:buChar char="•"/>
            </a:pPr>
            <a:r>
              <a:rPr lang="ru-RU" b="0" i="0" dirty="0">
                <a:solidFill>
                  <a:srgbClr val="2E2F31"/>
                </a:solidFill>
                <a:effectLst/>
                <a:latin typeface="Roboto"/>
              </a:rPr>
              <a:t>«Цифровое государственное управление»</a:t>
            </a:r>
          </a:p>
          <a:p>
            <a:endParaRPr lang="ru-RU" dirty="0"/>
          </a:p>
        </p:txBody>
      </p:sp>
    </p:spTree>
    <p:extLst>
      <p:ext uri="{BB962C8B-B14F-4D97-AF65-F5344CB8AC3E}">
        <p14:creationId xmlns:p14="http://schemas.microsoft.com/office/powerpoint/2010/main" val="42665888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1703389" y="1196976"/>
            <a:ext cx="8713787" cy="5472113"/>
          </a:xfrm>
          <a:prstGeom prst="rect">
            <a:avLst/>
          </a:prstGeom>
          <a:solidFill>
            <a:srgbClr val="CCFFCC">
              <a:alpha val="5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eaLnBrk="1" hangingPunct="1"/>
            <a:endParaRPr lang="ru-RU" altLang="ru-RU">
              <a:solidFill>
                <a:srgbClr val="000000"/>
              </a:solidFill>
            </a:endParaRPr>
          </a:p>
        </p:txBody>
      </p:sp>
      <p:sp>
        <p:nvSpPr>
          <p:cNvPr id="35843" name="Rectangle 3"/>
          <p:cNvSpPr>
            <a:spLocks noChangeArrowheads="1"/>
          </p:cNvSpPr>
          <p:nvPr/>
        </p:nvSpPr>
        <p:spPr bwMode="auto">
          <a:xfrm>
            <a:off x="1524000" y="0"/>
            <a:ext cx="9144000" cy="47625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algn="ctr"/>
            <a:r>
              <a:rPr lang="ru-RU" altLang="ru-RU" sz="2000" b="1">
                <a:solidFill>
                  <a:srgbClr val="FFFFFF"/>
                </a:solidFill>
              </a:rPr>
              <a:t>Основные элементы государственной системы защиты информации</a:t>
            </a:r>
          </a:p>
        </p:txBody>
      </p:sp>
      <p:sp>
        <p:nvSpPr>
          <p:cNvPr id="53253" name="Text Box 5"/>
          <p:cNvSpPr txBox="1">
            <a:spLocks noChangeArrowheads="1"/>
          </p:cNvSpPr>
          <p:nvPr/>
        </p:nvSpPr>
        <p:spPr bwMode="auto">
          <a:xfrm>
            <a:off x="1524000" y="452438"/>
            <a:ext cx="91440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a:spAutoFit/>
          </a:bodyP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algn="just" eaLnBrk="1" hangingPunct="1"/>
            <a:r>
              <a:rPr lang="ru-RU" altLang="ru-RU" sz="1200" b="1" i="1">
                <a:solidFill>
                  <a:srgbClr val="000000"/>
                </a:solidFill>
              </a:rPr>
              <a:t>п</a:t>
            </a:r>
            <a:r>
              <a:rPr lang="ru-RU" altLang="ru-RU" sz="1200" b="1">
                <a:solidFill>
                  <a:srgbClr val="000000"/>
                </a:solidFill>
              </a:rPr>
              <a:t>. 11 «Положения о государственной системе защиты информации в Российской Федерации от ИТР и от ее утечки по техническим каналам», утвержденное Постановлением Совета министров – Правительства Российской Федерации от 15 сентября 1993 г. № 912- 51 </a:t>
            </a:r>
            <a:r>
              <a:rPr lang="ru-RU" altLang="ru-RU" sz="1200">
                <a:solidFill>
                  <a:srgbClr val="000000"/>
                </a:solidFill>
              </a:rPr>
              <a:t> (</a:t>
            </a:r>
            <a:r>
              <a:rPr lang="ru-RU" altLang="ru-RU" sz="1200" b="1">
                <a:solidFill>
                  <a:srgbClr val="000000"/>
                </a:solidFill>
              </a:rPr>
              <a:t>«Положение - 93»)</a:t>
            </a:r>
          </a:p>
          <a:p>
            <a:pPr algn="ctr" eaLnBrk="1" hangingPunct="1"/>
            <a:r>
              <a:rPr lang="ru-RU" altLang="ru-RU" sz="1400" b="1">
                <a:solidFill>
                  <a:srgbClr val="FF0000"/>
                </a:solidFill>
              </a:rPr>
              <a:t>ГОСУДАРСТВЕННУЮ СИСТЕМУ ЗАЩИТЫ ИНФОРМАЦИИ  </a:t>
            </a:r>
            <a:r>
              <a:rPr lang="ru-RU" altLang="ru-RU" sz="1400" b="1" u="sng">
                <a:solidFill>
                  <a:srgbClr val="FF0000"/>
                </a:solidFill>
              </a:rPr>
              <a:t>ОБРАЗУЮТ</a:t>
            </a:r>
            <a:r>
              <a:rPr lang="ru-RU" altLang="ru-RU" sz="1400" u="sng">
                <a:solidFill>
                  <a:srgbClr val="FF0000"/>
                </a:solidFill>
              </a:rPr>
              <a:t>:</a:t>
            </a:r>
          </a:p>
        </p:txBody>
      </p:sp>
      <p:sp>
        <p:nvSpPr>
          <p:cNvPr id="53254" name="Text Box 6"/>
          <p:cNvSpPr txBox="1">
            <a:spLocks noChangeArrowheads="1"/>
          </p:cNvSpPr>
          <p:nvPr/>
        </p:nvSpPr>
        <p:spPr bwMode="auto">
          <a:xfrm>
            <a:off x="2495550" y="1412875"/>
            <a:ext cx="7272338" cy="649288"/>
          </a:xfrm>
          <a:prstGeom prst="rect">
            <a:avLst/>
          </a:prstGeom>
          <a:gradFill rotWithShape="1">
            <a:gsLst>
              <a:gs pos="0">
                <a:srgbClr val="FFCC99"/>
              </a:gs>
              <a:gs pos="50000">
                <a:schemeClr val="bg1"/>
              </a:gs>
              <a:gs pos="100000">
                <a:srgbClr val="FFCC99"/>
              </a:gs>
            </a:gsLst>
            <a:lin ang="5400000" scaled="1"/>
          </a:gradFill>
          <a:ln w="38100" cmpd="dbl">
            <a:solidFill>
              <a:srgbClr val="FF0000"/>
            </a:solidFill>
            <a:miter lim="800000"/>
            <a:headEnd/>
            <a:tailEnd/>
          </a:ln>
          <a:effectLst/>
        </p:spPr>
        <p:txBody>
          <a:bodyPr lIns="864000" anchor="ctr"/>
          <a:lstStyle/>
          <a:p>
            <a:pPr algn="ctr">
              <a:spcAft>
                <a:spcPct val="45000"/>
              </a:spcAft>
              <a:defRPr/>
            </a:pPr>
            <a:r>
              <a:rPr lang="ru-RU" sz="1400" b="1">
                <a:solidFill>
                  <a:srgbClr val="000000"/>
                </a:solidFill>
                <a:latin typeface="Arial Cyr" charset="-52"/>
              </a:rPr>
              <a:t>Федеральная служба по техническому и экспортному контролю России</a:t>
            </a:r>
            <a:endParaRPr lang="ru-RU" sz="1400">
              <a:solidFill>
                <a:srgbClr val="000000"/>
              </a:solidFill>
              <a:latin typeface="Arial Cyr" charset="-52"/>
            </a:endParaRPr>
          </a:p>
        </p:txBody>
      </p:sp>
      <p:sp>
        <p:nvSpPr>
          <p:cNvPr id="53255" name="Text Box 7"/>
          <p:cNvSpPr txBox="1">
            <a:spLocks noChangeArrowheads="1"/>
          </p:cNvSpPr>
          <p:nvPr/>
        </p:nvSpPr>
        <p:spPr bwMode="auto">
          <a:xfrm>
            <a:off x="1847850" y="2205039"/>
            <a:ext cx="4032250" cy="936625"/>
          </a:xfrm>
          <a:prstGeom prst="rect">
            <a:avLst/>
          </a:prstGeom>
          <a:gradFill rotWithShape="1">
            <a:gsLst>
              <a:gs pos="0">
                <a:srgbClr val="FFCC99"/>
              </a:gs>
              <a:gs pos="50000">
                <a:schemeClr val="bg1"/>
              </a:gs>
              <a:gs pos="100000">
                <a:srgbClr val="FFCC99"/>
              </a:gs>
            </a:gsLst>
            <a:lin ang="5400000" scaled="1"/>
          </a:gradFill>
          <a:ln w="38100" cmpd="dbl">
            <a:solidFill>
              <a:srgbClr val="FF0000"/>
            </a:solidFill>
            <a:miter lim="800000"/>
            <a:headEnd/>
            <a:tailEnd/>
          </a:ln>
          <a:effectLst/>
        </p:spPr>
        <p:txBody>
          <a:bodyPr lIns="900000" anchor="ctr"/>
          <a:lstStyle/>
          <a:p>
            <a:pPr algn="ctr">
              <a:spcAft>
                <a:spcPct val="45000"/>
              </a:spcAft>
              <a:defRPr/>
            </a:pPr>
            <a:r>
              <a:rPr lang="ru-RU" sz="1400" b="1">
                <a:solidFill>
                  <a:srgbClr val="000000"/>
                </a:solidFill>
                <a:latin typeface="Arial Cyr" charset="-52"/>
              </a:rPr>
              <a:t>Федеральная служба безопасности России и  подразделения по защите информации</a:t>
            </a:r>
            <a:endParaRPr lang="ru-RU" sz="1400">
              <a:solidFill>
                <a:srgbClr val="000000"/>
              </a:solidFill>
              <a:latin typeface="Arial Cyr" charset="-52"/>
            </a:endParaRPr>
          </a:p>
        </p:txBody>
      </p:sp>
      <p:sp>
        <p:nvSpPr>
          <p:cNvPr id="53256" name="Text Box 8"/>
          <p:cNvSpPr txBox="1">
            <a:spLocks noChangeArrowheads="1"/>
          </p:cNvSpPr>
          <p:nvPr/>
        </p:nvSpPr>
        <p:spPr bwMode="auto">
          <a:xfrm>
            <a:off x="6311901" y="2205039"/>
            <a:ext cx="3743325" cy="936625"/>
          </a:xfrm>
          <a:prstGeom prst="rect">
            <a:avLst/>
          </a:prstGeom>
          <a:gradFill rotWithShape="1">
            <a:gsLst>
              <a:gs pos="0">
                <a:srgbClr val="FFCC99"/>
              </a:gs>
              <a:gs pos="50000">
                <a:schemeClr val="bg1"/>
              </a:gs>
              <a:gs pos="100000">
                <a:srgbClr val="FFCC99"/>
              </a:gs>
            </a:gsLst>
            <a:lin ang="5400000" scaled="1"/>
          </a:gradFill>
          <a:ln w="38100" cmpd="dbl">
            <a:solidFill>
              <a:srgbClr val="FF0000"/>
            </a:solidFill>
            <a:miter lim="800000"/>
            <a:headEnd/>
            <a:tailEnd/>
          </a:ln>
          <a:effectLst/>
        </p:spPr>
        <p:txBody>
          <a:bodyPr lIns="936000" anchor="ctr"/>
          <a:lstStyle/>
          <a:p>
            <a:pPr algn="ctr">
              <a:defRPr/>
            </a:pPr>
            <a:endParaRPr lang="ru-RU" sz="1400" b="1">
              <a:solidFill>
                <a:srgbClr val="000000"/>
              </a:solidFill>
              <a:latin typeface="Arial Cyr" charset="-52"/>
            </a:endParaRPr>
          </a:p>
          <a:p>
            <a:pPr algn="ctr">
              <a:defRPr/>
            </a:pPr>
            <a:r>
              <a:rPr lang="ru-RU" sz="1400" b="1">
                <a:solidFill>
                  <a:srgbClr val="000000"/>
                </a:solidFill>
                <a:latin typeface="Arial Cyr" charset="-52"/>
              </a:rPr>
              <a:t>Министерство </a:t>
            </a:r>
          </a:p>
          <a:p>
            <a:pPr algn="ctr">
              <a:defRPr/>
            </a:pPr>
            <a:r>
              <a:rPr lang="ru-RU" sz="1400" b="1">
                <a:solidFill>
                  <a:srgbClr val="000000"/>
                </a:solidFill>
                <a:latin typeface="Arial Cyr" charset="-52"/>
              </a:rPr>
              <a:t>внутренних дел России и  подразделения по защите информации</a:t>
            </a:r>
            <a:endParaRPr lang="ru-RU" sz="1400">
              <a:solidFill>
                <a:srgbClr val="000000"/>
              </a:solidFill>
              <a:latin typeface="Arial Cyr" charset="-52"/>
            </a:endParaRPr>
          </a:p>
          <a:p>
            <a:pPr algn="ctr">
              <a:defRPr/>
            </a:pPr>
            <a:endParaRPr lang="ru-RU" sz="1400">
              <a:solidFill>
                <a:srgbClr val="000000"/>
              </a:solidFill>
              <a:latin typeface="Arial Cyr" charset="-52"/>
            </a:endParaRPr>
          </a:p>
        </p:txBody>
      </p:sp>
      <p:sp>
        <p:nvSpPr>
          <p:cNvPr id="53257" name="Text Box 9"/>
          <p:cNvSpPr txBox="1">
            <a:spLocks noChangeArrowheads="1"/>
          </p:cNvSpPr>
          <p:nvPr/>
        </p:nvSpPr>
        <p:spPr bwMode="auto">
          <a:xfrm>
            <a:off x="1847850" y="3213100"/>
            <a:ext cx="4032250" cy="863600"/>
          </a:xfrm>
          <a:prstGeom prst="rect">
            <a:avLst/>
          </a:prstGeom>
          <a:gradFill rotWithShape="1">
            <a:gsLst>
              <a:gs pos="0">
                <a:srgbClr val="FFCC99"/>
              </a:gs>
              <a:gs pos="50000">
                <a:schemeClr val="bg1"/>
              </a:gs>
              <a:gs pos="100000">
                <a:srgbClr val="FFCC99"/>
              </a:gs>
            </a:gsLst>
            <a:lin ang="5400000" scaled="1"/>
          </a:gradFill>
          <a:ln w="38100" cmpd="dbl">
            <a:solidFill>
              <a:srgbClr val="FF0000"/>
            </a:solidFill>
            <a:miter lim="800000"/>
            <a:headEnd/>
            <a:tailEnd/>
          </a:ln>
          <a:effectLst/>
        </p:spPr>
        <p:txBody>
          <a:bodyPr lIns="972000" anchor="ctr"/>
          <a:lstStyle/>
          <a:p>
            <a:pPr algn="ctr">
              <a:spcAft>
                <a:spcPct val="45000"/>
              </a:spcAft>
              <a:defRPr/>
            </a:pPr>
            <a:r>
              <a:rPr lang="ru-RU" sz="1400" b="1">
                <a:solidFill>
                  <a:srgbClr val="000000"/>
                </a:solidFill>
                <a:latin typeface="Arial Cyr" charset="-52"/>
              </a:rPr>
              <a:t>Министерство обороны России и   подразделения по защите информации</a:t>
            </a:r>
            <a:endParaRPr lang="ru-RU" sz="1400">
              <a:solidFill>
                <a:srgbClr val="000000"/>
              </a:solidFill>
              <a:latin typeface="Arial Cyr" charset="-52"/>
            </a:endParaRPr>
          </a:p>
        </p:txBody>
      </p:sp>
      <p:sp>
        <p:nvSpPr>
          <p:cNvPr id="53258" name="Text Box 10"/>
          <p:cNvSpPr txBox="1">
            <a:spLocks noChangeArrowheads="1"/>
          </p:cNvSpPr>
          <p:nvPr/>
        </p:nvSpPr>
        <p:spPr bwMode="auto">
          <a:xfrm>
            <a:off x="6311901" y="3213100"/>
            <a:ext cx="3744913" cy="863600"/>
          </a:xfrm>
          <a:prstGeom prst="rect">
            <a:avLst/>
          </a:prstGeom>
          <a:gradFill rotWithShape="1">
            <a:gsLst>
              <a:gs pos="0">
                <a:srgbClr val="FFCC99"/>
              </a:gs>
              <a:gs pos="50000">
                <a:schemeClr val="bg1"/>
              </a:gs>
              <a:gs pos="100000">
                <a:srgbClr val="FFCC99"/>
              </a:gs>
            </a:gsLst>
            <a:lin ang="5400000" scaled="1"/>
          </a:gradFill>
          <a:ln w="38100" cmpd="dbl">
            <a:solidFill>
              <a:srgbClr val="FF0000"/>
            </a:solidFill>
            <a:miter lim="800000"/>
            <a:headEnd/>
            <a:tailEnd/>
          </a:ln>
          <a:effectLst/>
        </p:spPr>
        <p:txBody>
          <a:bodyPr lIns="972000" anchor="ctr"/>
          <a:lstStyle/>
          <a:p>
            <a:pPr algn="ctr">
              <a:defRPr/>
            </a:pPr>
            <a:endParaRPr lang="ru-RU" sz="1400" b="1">
              <a:solidFill>
                <a:srgbClr val="000000"/>
              </a:solidFill>
              <a:latin typeface="Arial Cyr" charset="-52"/>
            </a:endParaRPr>
          </a:p>
          <a:p>
            <a:pPr algn="ctr">
              <a:defRPr/>
            </a:pPr>
            <a:r>
              <a:rPr lang="ru-RU" sz="1400" b="1">
                <a:solidFill>
                  <a:srgbClr val="000000"/>
                </a:solidFill>
                <a:latin typeface="Arial Cyr" charset="-52"/>
              </a:rPr>
              <a:t>Служба внешней </a:t>
            </a:r>
          </a:p>
          <a:p>
            <a:pPr algn="ctr">
              <a:defRPr/>
            </a:pPr>
            <a:r>
              <a:rPr lang="ru-RU" sz="1400" b="1">
                <a:solidFill>
                  <a:srgbClr val="000000"/>
                </a:solidFill>
                <a:latin typeface="Arial Cyr" charset="-52"/>
              </a:rPr>
              <a:t>разведки России и  подразделения по защите информации</a:t>
            </a:r>
            <a:endParaRPr lang="ru-RU" sz="1400">
              <a:solidFill>
                <a:srgbClr val="000000"/>
              </a:solidFill>
              <a:latin typeface="Arial Cyr" charset="-52"/>
            </a:endParaRPr>
          </a:p>
          <a:p>
            <a:pPr algn="ctr">
              <a:defRPr/>
            </a:pPr>
            <a:endParaRPr lang="ru-RU" sz="1400">
              <a:solidFill>
                <a:srgbClr val="000000"/>
              </a:solidFill>
              <a:latin typeface="Arial Cyr" charset="-52"/>
            </a:endParaRPr>
          </a:p>
        </p:txBody>
      </p:sp>
      <p:pic>
        <p:nvPicPr>
          <p:cNvPr id="53259" name="Picture 11" descr="v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3189" y="2224089"/>
            <a:ext cx="1227137"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12" descr="Военный геральдический знак - эмблема Вооруженных сил Российской Федераци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3357564"/>
            <a:ext cx="10096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Picture 13" descr="Геральдический знак - эмблема Федеральной службы по техническому и экспортному контролю (бывшей Государственной технической комиссии при Президенте Российской Федерации)"/>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2889" y="1341438"/>
            <a:ext cx="64452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14" descr="romb"/>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850" y="2278063"/>
            <a:ext cx="9350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Picture 1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1901" y="3213101"/>
            <a:ext cx="1223963"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4" name="Rectangle 16"/>
          <p:cNvSpPr>
            <a:spLocks noChangeArrowheads="1"/>
          </p:cNvSpPr>
          <p:nvPr/>
        </p:nvSpPr>
        <p:spPr bwMode="auto">
          <a:xfrm>
            <a:off x="1703389" y="1341438"/>
            <a:ext cx="8713787" cy="5256212"/>
          </a:xfrm>
          <a:prstGeom prst="rect">
            <a:avLst/>
          </a:prstGeom>
          <a:noFill/>
          <a:ln w="38100">
            <a:solidFill>
              <a:srgbClr val="008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eaLnBrk="1" hangingPunct="1"/>
            <a:endParaRPr lang="ru-RU" altLang="ru-RU">
              <a:solidFill>
                <a:srgbClr val="000000"/>
              </a:solidFill>
            </a:endParaRPr>
          </a:p>
        </p:txBody>
      </p:sp>
      <p:sp>
        <p:nvSpPr>
          <p:cNvPr id="53265" name="Rectangle 17">
            <a:hlinkHover r:id="" action="ppaction://hlinkshowjump?jump=nextslide"/>
          </p:cNvPr>
          <p:cNvSpPr>
            <a:spLocks noChangeArrowheads="1"/>
          </p:cNvSpPr>
          <p:nvPr/>
        </p:nvSpPr>
        <p:spPr bwMode="auto">
          <a:xfrm>
            <a:off x="1774826" y="5084764"/>
            <a:ext cx="3529013" cy="719137"/>
          </a:xfrm>
          <a:prstGeom prst="rect">
            <a:avLst/>
          </a:prstGeom>
          <a:gradFill rotWithShape="1">
            <a:gsLst>
              <a:gs pos="0">
                <a:srgbClr val="FFCC99"/>
              </a:gs>
              <a:gs pos="50000">
                <a:schemeClr val="bg1"/>
              </a:gs>
              <a:gs pos="100000">
                <a:srgbClr val="FFCC99"/>
              </a:gs>
            </a:gsLst>
            <a:lin ang="5400000" scaled="1"/>
          </a:gradFill>
          <a:ln w="38100" cmpd="dbl" algn="ctr">
            <a:solidFill>
              <a:srgbClr val="FF0000"/>
            </a:solidFill>
            <a:miter lim="800000"/>
            <a:headEnd/>
            <a:tailEnd/>
          </a:ln>
          <a:effectLst/>
        </p:spPr>
        <p:txBody>
          <a:bodyPr anchor="ctr"/>
          <a:lstStyle/>
          <a:p>
            <a:pPr algn="ctr">
              <a:defRPr/>
            </a:pPr>
            <a:endParaRPr lang="ru-RU" sz="500" b="1">
              <a:solidFill>
                <a:srgbClr val="000000"/>
              </a:solidFill>
              <a:latin typeface="Arial Cyr" charset="-52"/>
            </a:endParaRPr>
          </a:p>
          <a:p>
            <a:pPr algn="ctr">
              <a:defRPr/>
            </a:pPr>
            <a:r>
              <a:rPr lang="ru-RU" sz="1200" b="1">
                <a:solidFill>
                  <a:srgbClr val="000000"/>
                </a:solidFill>
                <a:latin typeface="Arial Cyr" charset="-52"/>
              </a:rPr>
              <a:t>Структурные и межотраслевые подразделения</a:t>
            </a:r>
          </a:p>
          <a:p>
            <a:pPr algn="ctr">
              <a:defRPr/>
            </a:pPr>
            <a:r>
              <a:rPr lang="ru-RU" sz="1200" b="1">
                <a:solidFill>
                  <a:srgbClr val="000000"/>
                </a:solidFill>
                <a:latin typeface="Arial Cyr" charset="-52"/>
              </a:rPr>
              <a:t>органов государственной власти</a:t>
            </a:r>
          </a:p>
        </p:txBody>
      </p:sp>
      <p:sp>
        <p:nvSpPr>
          <p:cNvPr id="53266" name="Text Box 18"/>
          <p:cNvSpPr txBox="1">
            <a:spLocks noChangeArrowheads="1"/>
          </p:cNvSpPr>
          <p:nvPr/>
        </p:nvSpPr>
        <p:spPr bwMode="auto">
          <a:xfrm>
            <a:off x="3935413" y="4149725"/>
            <a:ext cx="3529012" cy="863600"/>
          </a:xfrm>
          <a:prstGeom prst="rect">
            <a:avLst/>
          </a:prstGeom>
          <a:gradFill rotWithShape="1">
            <a:gsLst>
              <a:gs pos="0">
                <a:srgbClr val="FFCC99"/>
              </a:gs>
              <a:gs pos="50000">
                <a:schemeClr val="bg1"/>
              </a:gs>
              <a:gs pos="100000">
                <a:srgbClr val="FFCC99"/>
              </a:gs>
            </a:gsLst>
            <a:lin ang="5400000" scaled="1"/>
          </a:gradFill>
          <a:ln w="38100" cmpd="dbl">
            <a:solidFill>
              <a:srgbClr val="FF0000"/>
            </a:solidFill>
            <a:miter lim="800000"/>
            <a:headEnd/>
            <a:tailEnd/>
          </a:ln>
          <a:effectLst/>
        </p:spPr>
        <p:txBody>
          <a:bodyPr lIns="972000" anchor="ctr"/>
          <a:lstStyle/>
          <a:p>
            <a:pPr algn="ctr">
              <a:defRPr/>
            </a:pPr>
            <a:r>
              <a:rPr lang="ru-RU" sz="1400" b="1">
                <a:solidFill>
                  <a:srgbClr val="000000"/>
                </a:solidFill>
                <a:latin typeface="Arial Cyr" charset="-52"/>
              </a:rPr>
              <a:t>Федеральная служба охраны и  подразделения по защите информации</a:t>
            </a:r>
            <a:endParaRPr lang="ru-RU" sz="1400">
              <a:solidFill>
                <a:srgbClr val="000000"/>
              </a:solidFill>
              <a:latin typeface="Arial Cyr" charset="-52"/>
            </a:endParaRPr>
          </a:p>
          <a:p>
            <a:pPr algn="ctr">
              <a:defRPr/>
            </a:pPr>
            <a:endParaRPr lang="ru-RU" sz="1400">
              <a:solidFill>
                <a:srgbClr val="000000"/>
              </a:solidFill>
              <a:latin typeface="Arial Cyr" charset="-52"/>
            </a:endParaRPr>
          </a:p>
        </p:txBody>
      </p:sp>
      <p:pic>
        <p:nvPicPr>
          <p:cNvPr id="53267" name="Picture 19" descr="fs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79875" y="4221163"/>
            <a:ext cx="6604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8" name="Text Box 20"/>
          <p:cNvSpPr txBox="1">
            <a:spLocks noChangeArrowheads="1"/>
          </p:cNvSpPr>
          <p:nvPr/>
        </p:nvSpPr>
        <p:spPr bwMode="auto">
          <a:xfrm>
            <a:off x="6456364" y="5084764"/>
            <a:ext cx="3527425" cy="719137"/>
          </a:xfrm>
          <a:prstGeom prst="rect">
            <a:avLst/>
          </a:prstGeom>
          <a:gradFill rotWithShape="1">
            <a:gsLst>
              <a:gs pos="0">
                <a:srgbClr val="FFCC99"/>
              </a:gs>
              <a:gs pos="50000">
                <a:schemeClr val="bg1"/>
              </a:gs>
              <a:gs pos="100000">
                <a:srgbClr val="FFCC99"/>
              </a:gs>
            </a:gsLst>
            <a:lin ang="5400000" scaled="1"/>
          </a:gradFill>
          <a:ln w="38100" cmpd="dbl">
            <a:solidFill>
              <a:srgbClr val="FF0000"/>
            </a:solidFill>
            <a:miter lim="800000"/>
            <a:headEnd/>
            <a:tailEnd/>
          </a:ln>
          <a:effectLst/>
        </p:spPr>
        <p:txBody>
          <a:bodyPr lIns="252000" anchor="ctr"/>
          <a:lstStyle/>
          <a:p>
            <a:pPr algn="ctr">
              <a:defRPr/>
            </a:pPr>
            <a:r>
              <a:rPr lang="ru-RU" sz="1400" b="1">
                <a:solidFill>
                  <a:srgbClr val="000000"/>
                </a:solidFill>
                <a:latin typeface="Arial Cyr" charset="-52"/>
              </a:rPr>
              <a:t>Головные НИИ, предприятия ОПК, ВУЗы и институты повышения квалификации</a:t>
            </a:r>
          </a:p>
        </p:txBody>
      </p:sp>
      <p:sp>
        <p:nvSpPr>
          <p:cNvPr id="53269" name="Text Box 21"/>
          <p:cNvSpPr txBox="1">
            <a:spLocks noChangeArrowheads="1"/>
          </p:cNvSpPr>
          <p:nvPr/>
        </p:nvSpPr>
        <p:spPr bwMode="auto">
          <a:xfrm>
            <a:off x="3287713" y="5876926"/>
            <a:ext cx="4895850" cy="620713"/>
          </a:xfrm>
          <a:prstGeom prst="rect">
            <a:avLst/>
          </a:prstGeom>
          <a:gradFill rotWithShape="1">
            <a:gsLst>
              <a:gs pos="0">
                <a:srgbClr val="FFCC99"/>
              </a:gs>
              <a:gs pos="50000">
                <a:schemeClr val="bg1"/>
              </a:gs>
              <a:gs pos="100000">
                <a:srgbClr val="FFCC99"/>
              </a:gs>
            </a:gsLst>
            <a:lin ang="5400000" scaled="1"/>
          </a:gradFill>
          <a:ln w="38100" cmpd="dbl">
            <a:solidFill>
              <a:srgbClr val="FF0000"/>
            </a:solidFill>
            <a:miter lim="800000"/>
            <a:headEnd/>
            <a:tailEnd/>
          </a:ln>
          <a:effectLst/>
        </p:spPr>
        <p:txBody>
          <a:bodyPr lIns="252000" anchor="ctr"/>
          <a:lstStyle/>
          <a:p>
            <a:pPr algn="ctr">
              <a:defRPr/>
            </a:pPr>
            <a:r>
              <a:rPr lang="ru-RU" sz="1400" b="1">
                <a:solidFill>
                  <a:srgbClr val="000000"/>
                </a:solidFill>
                <a:latin typeface="Arial Cyr" charset="-52"/>
              </a:rPr>
              <a:t>Предприятия, специализирующиеся на проведении работ в области защиты информации</a:t>
            </a:r>
          </a:p>
        </p:txBody>
      </p:sp>
    </p:spTree>
    <p:extLst>
      <p:ext uri="{BB962C8B-B14F-4D97-AF65-F5344CB8AC3E}">
        <p14:creationId xmlns:p14="http://schemas.microsoft.com/office/powerpoint/2010/main" val="5234125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3253"/>
                                        </p:tgtEl>
                                        <p:attrNameLst>
                                          <p:attrName>style.visibility</p:attrName>
                                        </p:attrNameLst>
                                      </p:cBhvr>
                                      <p:to>
                                        <p:strVal val="visible"/>
                                      </p:to>
                                    </p:set>
                                    <p:anim calcmode="lin" valueType="num">
                                      <p:cBhvr>
                                        <p:cTn id="7" dur="500" fill="hold"/>
                                        <p:tgtEl>
                                          <p:spTgt spid="53253"/>
                                        </p:tgtEl>
                                        <p:attrNameLst>
                                          <p:attrName>ppt_w</p:attrName>
                                        </p:attrNameLst>
                                      </p:cBhvr>
                                      <p:tavLst>
                                        <p:tav tm="0">
                                          <p:val>
                                            <p:fltVal val="0"/>
                                          </p:val>
                                        </p:tav>
                                        <p:tav tm="100000">
                                          <p:val>
                                            <p:strVal val="#ppt_w"/>
                                          </p:val>
                                        </p:tav>
                                      </p:tavLst>
                                    </p:anim>
                                    <p:anim calcmode="lin" valueType="num">
                                      <p:cBhvr>
                                        <p:cTn id="8" dur="500" fill="hold"/>
                                        <p:tgtEl>
                                          <p:spTgt spid="53253"/>
                                        </p:tgtEl>
                                        <p:attrNameLst>
                                          <p:attrName>ppt_h</p:attrName>
                                        </p:attrNameLst>
                                      </p:cBhvr>
                                      <p:tavLst>
                                        <p:tav tm="0">
                                          <p:val>
                                            <p:fltVal val="0"/>
                                          </p:val>
                                        </p:tav>
                                        <p:tav tm="100000">
                                          <p:val>
                                            <p:strVal val="#ppt_h"/>
                                          </p:val>
                                        </p:tav>
                                      </p:tavLst>
                                    </p:anim>
                                    <p:animEffect transition="in" filter="fade">
                                      <p:cBhvr>
                                        <p:cTn id="9" dur="500"/>
                                        <p:tgtEl>
                                          <p:spTgt spid="53253"/>
                                        </p:tgtEl>
                                      </p:cBhvr>
                                    </p:animEffect>
                                  </p:childTnLst>
                                </p:cTn>
                              </p:par>
                            </p:childTnLst>
                          </p:cTn>
                        </p:par>
                        <p:par>
                          <p:cTn id="10" fill="hold" nodeType="afterGroup">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53250"/>
                                        </p:tgtEl>
                                        <p:attrNameLst>
                                          <p:attrName>style.visibility</p:attrName>
                                        </p:attrNameLst>
                                      </p:cBhvr>
                                      <p:to>
                                        <p:strVal val="visible"/>
                                      </p:to>
                                    </p:set>
                                  </p:childTnLst>
                                </p:cTn>
                              </p:par>
                            </p:childTnLst>
                          </p:cTn>
                        </p:par>
                        <p:par>
                          <p:cTn id="13" fill="hold" nodeType="afterGroup">
                            <p:stCondLst>
                              <p:cond delay="500"/>
                            </p:stCondLst>
                            <p:childTnLst>
                              <p:par>
                                <p:cTn id="14" presetID="53" presetClass="entr" presetSubtype="0" fill="hold" nodeType="afterEffect">
                                  <p:stCondLst>
                                    <p:cond delay="0"/>
                                  </p:stCondLst>
                                  <p:childTnLst>
                                    <p:set>
                                      <p:cBhvr>
                                        <p:cTn id="15" dur="1" fill="hold">
                                          <p:stCondLst>
                                            <p:cond delay="0"/>
                                          </p:stCondLst>
                                        </p:cTn>
                                        <p:tgtEl>
                                          <p:spTgt spid="53261"/>
                                        </p:tgtEl>
                                        <p:attrNameLst>
                                          <p:attrName>style.visibility</p:attrName>
                                        </p:attrNameLst>
                                      </p:cBhvr>
                                      <p:to>
                                        <p:strVal val="visible"/>
                                      </p:to>
                                    </p:set>
                                    <p:anim calcmode="lin" valueType="num">
                                      <p:cBhvr>
                                        <p:cTn id="16" dur="500" fill="hold"/>
                                        <p:tgtEl>
                                          <p:spTgt spid="53261"/>
                                        </p:tgtEl>
                                        <p:attrNameLst>
                                          <p:attrName>ppt_w</p:attrName>
                                        </p:attrNameLst>
                                      </p:cBhvr>
                                      <p:tavLst>
                                        <p:tav tm="0">
                                          <p:val>
                                            <p:fltVal val="0"/>
                                          </p:val>
                                        </p:tav>
                                        <p:tav tm="100000">
                                          <p:val>
                                            <p:strVal val="#ppt_w"/>
                                          </p:val>
                                        </p:tav>
                                      </p:tavLst>
                                    </p:anim>
                                    <p:anim calcmode="lin" valueType="num">
                                      <p:cBhvr>
                                        <p:cTn id="17" dur="500" fill="hold"/>
                                        <p:tgtEl>
                                          <p:spTgt spid="53261"/>
                                        </p:tgtEl>
                                        <p:attrNameLst>
                                          <p:attrName>ppt_h</p:attrName>
                                        </p:attrNameLst>
                                      </p:cBhvr>
                                      <p:tavLst>
                                        <p:tav tm="0">
                                          <p:val>
                                            <p:fltVal val="0"/>
                                          </p:val>
                                        </p:tav>
                                        <p:tav tm="100000">
                                          <p:val>
                                            <p:strVal val="#ppt_h"/>
                                          </p:val>
                                        </p:tav>
                                      </p:tavLst>
                                    </p:anim>
                                    <p:animEffect transition="in" filter="fade">
                                      <p:cBhvr>
                                        <p:cTn id="18" dur="500"/>
                                        <p:tgtEl>
                                          <p:spTgt spid="53261"/>
                                        </p:tgtEl>
                                      </p:cBhvr>
                                    </p:animEffect>
                                  </p:childTnLst>
                                </p:cTn>
                              </p:par>
                              <p:par>
                                <p:cTn id="19" presetID="53" presetClass="entr" presetSubtype="0" fill="hold" grpId="0" nodeType="withEffect">
                                  <p:stCondLst>
                                    <p:cond delay="0"/>
                                  </p:stCondLst>
                                  <p:childTnLst>
                                    <p:set>
                                      <p:cBhvr>
                                        <p:cTn id="20" dur="1" fill="hold">
                                          <p:stCondLst>
                                            <p:cond delay="0"/>
                                          </p:stCondLst>
                                        </p:cTn>
                                        <p:tgtEl>
                                          <p:spTgt spid="53254"/>
                                        </p:tgtEl>
                                        <p:attrNameLst>
                                          <p:attrName>style.visibility</p:attrName>
                                        </p:attrNameLst>
                                      </p:cBhvr>
                                      <p:to>
                                        <p:strVal val="visible"/>
                                      </p:to>
                                    </p:set>
                                    <p:anim calcmode="lin" valueType="num">
                                      <p:cBhvr>
                                        <p:cTn id="21" dur="500" fill="hold"/>
                                        <p:tgtEl>
                                          <p:spTgt spid="53254"/>
                                        </p:tgtEl>
                                        <p:attrNameLst>
                                          <p:attrName>ppt_w</p:attrName>
                                        </p:attrNameLst>
                                      </p:cBhvr>
                                      <p:tavLst>
                                        <p:tav tm="0">
                                          <p:val>
                                            <p:fltVal val="0"/>
                                          </p:val>
                                        </p:tav>
                                        <p:tav tm="100000">
                                          <p:val>
                                            <p:strVal val="#ppt_w"/>
                                          </p:val>
                                        </p:tav>
                                      </p:tavLst>
                                    </p:anim>
                                    <p:anim calcmode="lin" valueType="num">
                                      <p:cBhvr>
                                        <p:cTn id="22" dur="500" fill="hold"/>
                                        <p:tgtEl>
                                          <p:spTgt spid="53254"/>
                                        </p:tgtEl>
                                        <p:attrNameLst>
                                          <p:attrName>ppt_h</p:attrName>
                                        </p:attrNameLst>
                                      </p:cBhvr>
                                      <p:tavLst>
                                        <p:tav tm="0">
                                          <p:val>
                                            <p:fltVal val="0"/>
                                          </p:val>
                                        </p:tav>
                                        <p:tav tm="100000">
                                          <p:val>
                                            <p:strVal val="#ppt_h"/>
                                          </p:val>
                                        </p:tav>
                                      </p:tavLst>
                                    </p:anim>
                                    <p:animEffect transition="in" filter="fade">
                                      <p:cBhvr>
                                        <p:cTn id="23" dur="500"/>
                                        <p:tgtEl>
                                          <p:spTgt spid="53254"/>
                                        </p:tgtEl>
                                      </p:cBhvr>
                                    </p:animEffect>
                                  </p:childTnLst>
                                </p:cTn>
                              </p:par>
                            </p:childTnLst>
                          </p:cTn>
                        </p:par>
                        <p:par>
                          <p:cTn id="24" fill="hold" nodeType="afterGroup">
                            <p:stCondLst>
                              <p:cond delay="1000"/>
                            </p:stCondLst>
                            <p:childTnLst>
                              <p:par>
                                <p:cTn id="25" presetID="53" presetClass="entr" presetSubtype="0" fill="hold" nodeType="afterEffect">
                                  <p:stCondLst>
                                    <p:cond delay="0"/>
                                  </p:stCondLst>
                                  <p:childTnLst>
                                    <p:set>
                                      <p:cBhvr>
                                        <p:cTn id="26" dur="1" fill="hold">
                                          <p:stCondLst>
                                            <p:cond delay="0"/>
                                          </p:stCondLst>
                                        </p:cTn>
                                        <p:tgtEl>
                                          <p:spTgt spid="53262"/>
                                        </p:tgtEl>
                                        <p:attrNameLst>
                                          <p:attrName>style.visibility</p:attrName>
                                        </p:attrNameLst>
                                      </p:cBhvr>
                                      <p:to>
                                        <p:strVal val="visible"/>
                                      </p:to>
                                    </p:set>
                                    <p:anim calcmode="lin" valueType="num">
                                      <p:cBhvr>
                                        <p:cTn id="27" dur="500" fill="hold"/>
                                        <p:tgtEl>
                                          <p:spTgt spid="53262"/>
                                        </p:tgtEl>
                                        <p:attrNameLst>
                                          <p:attrName>ppt_w</p:attrName>
                                        </p:attrNameLst>
                                      </p:cBhvr>
                                      <p:tavLst>
                                        <p:tav tm="0">
                                          <p:val>
                                            <p:fltVal val="0"/>
                                          </p:val>
                                        </p:tav>
                                        <p:tav tm="100000">
                                          <p:val>
                                            <p:strVal val="#ppt_w"/>
                                          </p:val>
                                        </p:tav>
                                      </p:tavLst>
                                    </p:anim>
                                    <p:anim calcmode="lin" valueType="num">
                                      <p:cBhvr>
                                        <p:cTn id="28" dur="500" fill="hold"/>
                                        <p:tgtEl>
                                          <p:spTgt spid="53262"/>
                                        </p:tgtEl>
                                        <p:attrNameLst>
                                          <p:attrName>ppt_h</p:attrName>
                                        </p:attrNameLst>
                                      </p:cBhvr>
                                      <p:tavLst>
                                        <p:tav tm="0">
                                          <p:val>
                                            <p:fltVal val="0"/>
                                          </p:val>
                                        </p:tav>
                                        <p:tav tm="100000">
                                          <p:val>
                                            <p:strVal val="#ppt_h"/>
                                          </p:val>
                                        </p:tav>
                                      </p:tavLst>
                                    </p:anim>
                                    <p:animEffect transition="in" filter="fade">
                                      <p:cBhvr>
                                        <p:cTn id="29" dur="500"/>
                                        <p:tgtEl>
                                          <p:spTgt spid="53262"/>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53255"/>
                                        </p:tgtEl>
                                        <p:attrNameLst>
                                          <p:attrName>style.visibility</p:attrName>
                                        </p:attrNameLst>
                                      </p:cBhvr>
                                      <p:to>
                                        <p:strVal val="visible"/>
                                      </p:to>
                                    </p:set>
                                    <p:anim calcmode="lin" valueType="num">
                                      <p:cBhvr>
                                        <p:cTn id="32" dur="500" fill="hold"/>
                                        <p:tgtEl>
                                          <p:spTgt spid="53255"/>
                                        </p:tgtEl>
                                        <p:attrNameLst>
                                          <p:attrName>ppt_w</p:attrName>
                                        </p:attrNameLst>
                                      </p:cBhvr>
                                      <p:tavLst>
                                        <p:tav tm="0">
                                          <p:val>
                                            <p:fltVal val="0"/>
                                          </p:val>
                                        </p:tav>
                                        <p:tav tm="100000">
                                          <p:val>
                                            <p:strVal val="#ppt_w"/>
                                          </p:val>
                                        </p:tav>
                                      </p:tavLst>
                                    </p:anim>
                                    <p:anim calcmode="lin" valueType="num">
                                      <p:cBhvr>
                                        <p:cTn id="33" dur="500" fill="hold"/>
                                        <p:tgtEl>
                                          <p:spTgt spid="53255"/>
                                        </p:tgtEl>
                                        <p:attrNameLst>
                                          <p:attrName>ppt_h</p:attrName>
                                        </p:attrNameLst>
                                      </p:cBhvr>
                                      <p:tavLst>
                                        <p:tav tm="0">
                                          <p:val>
                                            <p:fltVal val="0"/>
                                          </p:val>
                                        </p:tav>
                                        <p:tav tm="100000">
                                          <p:val>
                                            <p:strVal val="#ppt_h"/>
                                          </p:val>
                                        </p:tav>
                                      </p:tavLst>
                                    </p:anim>
                                    <p:animEffect transition="in" filter="fade">
                                      <p:cBhvr>
                                        <p:cTn id="34" dur="500"/>
                                        <p:tgtEl>
                                          <p:spTgt spid="53255"/>
                                        </p:tgtEl>
                                      </p:cBhvr>
                                    </p:animEffect>
                                  </p:childTnLst>
                                </p:cTn>
                              </p:par>
                            </p:childTnLst>
                          </p:cTn>
                        </p:par>
                        <p:par>
                          <p:cTn id="35" fill="hold" nodeType="afterGroup">
                            <p:stCondLst>
                              <p:cond delay="1500"/>
                            </p:stCondLst>
                            <p:childTnLst>
                              <p:par>
                                <p:cTn id="36" presetID="53" presetClass="entr" presetSubtype="0" fill="hold" nodeType="afterEffect">
                                  <p:stCondLst>
                                    <p:cond delay="0"/>
                                  </p:stCondLst>
                                  <p:childTnLst>
                                    <p:set>
                                      <p:cBhvr>
                                        <p:cTn id="37" dur="1" fill="hold">
                                          <p:stCondLst>
                                            <p:cond delay="0"/>
                                          </p:stCondLst>
                                        </p:cTn>
                                        <p:tgtEl>
                                          <p:spTgt spid="53259"/>
                                        </p:tgtEl>
                                        <p:attrNameLst>
                                          <p:attrName>style.visibility</p:attrName>
                                        </p:attrNameLst>
                                      </p:cBhvr>
                                      <p:to>
                                        <p:strVal val="visible"/>
                                      </p:to>
                                    </p:set>
                                    <p:anim calcmode="lin" valueType="num">
                                      <p:cBhvr>
                                        <p:cTn id="38" dur="500" fill="hold"/>
                                        <p:tgtEl>
                                          <p:spTgt spid="53259"/>
                                        </p:tgtEl>
                                        <p:attrNameLst>
                                          <p:attrName>ppt_w</p:attrName>
                                        </p:attrNameLst>
                                      </p:cBhvr>
                                      <p:tavLst>
                                        <p:tav tm="0">
                                          <p:val>
                                            <p:fltVal val="0"/>
                                          </p:val>
                                        </p:tav>
                                        <p:tav tm="100000">
                                          <p:val>
                                            <p:strVal val="#ppt_w"/>
                                          </p:val>
                                        </p:tav>
                                      </p:tavLst>
                                    </p:anim>
                                    <p:anim calcmode="lin" valueType="num">
                                      <p:cBhvr>
                                        <p:cTn id="39" dur="500" fill="hold"/>
                                        <p:tgtEl>
                                          <p:spTgt spid="53259"/>
                                        </p:tgtEl>
                                        <p:attrNameLst>
                                          <p:attrName>ppt_h</p:attrName>
                                        </p:attrNameLst>
                                      </p:cBhvr>
                                      <p:tavLst>
                                        <p:tav tm="0">
                                          <p:val>
                                            <p:fltVal val="0"/>
                                          </p:val>
                                        </p:tav>
                                        <p:tav tm="100000">
                                          <p:val>
                                            <p:strVal val="#ppt_h"/>
                                          </p:val>
                                        </p:tav>
                                      </p:tavLst>
                                    </p:anim>
                                    <p:animEffect transition="in" filter="fade">
                                      <p:cBhvr>
                                        <p:cTn id="40" dur="500"/>
                                        <p:tgtEl>
                                          <p:spTgt spid="53259"/>
                                        </p:tgtEl>
                                      </p:cBhvr>
                                    </p:animEffect>
                                  </p:childTnLst>
                                </p:cTn>
                              </p:par>
                              <p:par>
                                <p:cTn id="41" presetID="53" presetClass="entr" presetSubtype="0" fill="hold" grpId="0" nodeType="withEffect">
                                  <p:stCondLst>
                                    <p:cond delay="0"/>
                                  </p:stCondLst>
                                  <p:childTnLst>
                                    <p:set>
                                      <p:cBhvr>
                                        <p:cTn id="42" dur="1" fill="hold">
                                          <p:stCondLst>
                                            <p:cond delay="0"/>
                                          </p:stCondLst>
                                        </p:cTn>
                                        <p:tgtEl>
                                          <p:spTgt spid="53256"/>
                                        </p:tgtEl>
                                        <p:attrNameLst>
                                          <p:attrName>style.visibility</p:attrName>
                                        </p:attrNameLst>
                                      </p:cBhvr>
                                      <p:to>
                                        <p:strVal val="visible"/>
                                      </p:to>
                                    </p:set>
                                    <p:anim calcmode="lin" valueType="num">
                                      <p:cBhvr>
                                        <p:cTn id="43" dur="500" fill="hold"/>
                                        <p:tgtEl>
                                          <p:spTgt spid="53256"/>
                                        </p:tgtEl>
                                        <p:attrNameLst>
                                          <p:attrName>ppt_w</p:attrName>
                                        </p:attrNameLst>
                                      </p:cBhvr>
                                      <p:tavLst>
                                        <p:tav tm="0">
                                          <p:val>
                                            <p:fltVal val="0"/>
                                          </p:val>
                                        </p:tav>
                                        <p:tav tm="100000">
                                          <p:val>
                                            <p:strVal val="#ppt_w"/>
                                          </p:val>
                                        </p:tav>
                                      </p:tavLst>
                                    </p:anim>
                                    <p:anim calcmode="lin" valueType="num">
                                      <p:cBhvr>
                                        <p:cTn id="44" dur="500" fill="hold"/>
                                        <p:tgtEl>
                                          <p:spTgt spid="53256"/>
                                        </p:tgtEl>
                                        <p:attrNameLst>
                                          <p:attrName>ppt_h</p:attrName>
                                        </p:attrNameLst>
                                      </p:cBhvr>
                                      <p:tavLst>
                                        <p:tav tm="0">
                                          <p:val>
                                            <p:fltVal val="0"/>
                                          </p:val>
                                        </p:tav>
                                        <p:tav tm="100000">
                                          <p:val>
                                            <p:strVal val="#ppt_h"/>
                                          </p:val>
                                        </p:tav>
                                      </p:tavLst>
                                    </p:anim>
                                    <p:animEffect transition="in" filter="fade">
                                      <p:cBhvr>
                                        <p:cTn id="45" dur="500"/>
                                        <p:tgtEl>
                                          <p:spTgt spid="53256"/>
                                        </p:tgtEl>
                                      </p:cBhvr>
                                    </p:animEffect>
                                  </p:childTnLst>
                                </p:cTn>
                              </p:par>
                            </p:childTnLst>
                          </p:cTn>
                        </p:par>
                        <p:par>
                          <p:cTn id="46" fill="hold" nodeType="afterGroup">
                            <p:stCondLst>
                              <p:cond delay="2000"/>
                            </p:stCondLst>
                            <p:childTnLst>
                              <p:par>
                                <p:cTn id="47" presetID="53" presetClass="entr" presetSubtype="0" fill="hold" nodeType="afterEffect">
                                  <p:stCondLst>
                                    <p:cond delay="0"/>
                                  </p:stCondLst>
                                  <p:childTnLst>
                                    <p:set>
                                      <p:cBhvr>
                                        <p:cTn id="48" dur="1" fill="hold">
                                          <p:stCondLst>
                                            <p:cond delay="0"/>
                                          </p:stCondLst>
                                        </p:cTn>
                                        <p:tgtEl>
                                          <p:spTgt spid="53260"/>
                                        </p:tgtEl>
                                        <p:attrNameLst>
                                          <p:attrName>style.visibility</p:attrName>
                                        </p:attrNameLst>
                                      </p:cBhvr>
                                      <p:to>
                                        <p:strVal val="visible"/>
                                      </p:to>
                                    </p:set>
                                    <p:anim calcmode="lin" valueType="num">
                                      <p:cBhvr>
                                        <p:cTn id="49" dur="500" fill="hold"/>
                                        <p:tgtEl>
                                          <p:spTgt spid="53260"/>
                                        </p:tgtEl>
                                        <p:attrNameLst>
                                          <p:attrName>ppt_w</p:attrName>
                                        </p:attrNameLst>
                                      </p:cBhvr>
                                      <p:tavLst>
                                        <p:tav tm="0">
                                          <p:val>
                                            <p:fltVal val="0"/>
                                          </p:val>
                                        </p:tav>
                                        <p:tav tm="100000">
                                          <p:val>
                                            <p:strVal val="#ppt_w"/>
                                          </p:val>
                                        </p:tav>
                                      </p:tavLst>
                                    </p:anim>
                                    <p:anim calcmode="lin" valueType="num">
                                      <p:cBhvr>
                                        <p:cTn id="50" dur="500" fill="hold"/>
                                        <p:tgtEl>
                                          <p:spTgt spid="53260"/>
                                        </p:tgtEl>
                                        <p:attrNameLst>
                                          <p:attrName>ppt_h</p:attrName>
                                        </p:attrNameLst>
                                      </p:cBhvr>
                                      <p:tavLst>
                                        <p:tav tm="0">
                                          <p:val>
                                            <p:fltVal val="0"/>
                                          </p:val>
                                        </p:tav>
                                        <p:tav tm="100000">
                                          <p:val>
                                            <p:strVal val="#ppt_h"/>
                                          </p:val>
                                        </p:tav>
                                      </p:tavLst>
                                    </p:anim>
                                    <p:animEffect transition="in" filter="fade">
                                      <p:cBhvr>
                                        <p:cTn id="51" dur="500"/>
                                        <p:tgtEl>
                                          <p:spTgt spid="53260"/>
                                        </p:tgtEl>
                                      </p:cBhvr>
                                    </p:animEffect>
                                  </p:childTnLst>
                                </p:cTn>
                              </p:par>
                              <p:par>
                                <p:cTn id="52" presetID="53" presetClass="entr" presetSubtype="0" fill="hold" grpId="0" nodeType="withEffect">
                                  <p:stCondLst>
                                    <p:cond delay="0"/>
                                  </p:stCondLst>
                                  <p:childTnLst>
                                    <p:set>
                                      <p:cBhvr>
                                        <p:cTn id="53" dur="1" fill="hold">
                                          <p:stCondLst>
                                            <p:cond delay="0"/>
                                          </p:stCondLst>
                                        </p:cTn>
                                        <p:tgtEl>
                                          <p:spTgt spid="53257"/>
                                        </p:tgtEl>
                                        <p:attrNameLst>
                                          <p:attrName>style.visibility</p:attrName>
                                        </p:attrNameLst>
                                      </p:cBhvr>
                                      <p:to>
                                        <p:strVal val="visible"/>
                                      </p:to>
                                    </p:set>
                                    <p:anim calcmode="lin" valueType="num">
                                      <p:cBhvr>
                                        <p:cTn id="54" dur="500" fill="hold"/>
                                        <p:tgtEl>
                                          <p:spTgt spid="53257"/>
                                        </p:tgtEl>
                                        <p:attrNameLst>
                                          <p:attrName>ppt_w</p:attrName>
                                        </p:attrNameLst>
                                      </p:cBhvr>
                                      <p:tavLst>
                                        <p:tav tm="0">
                                          <p:val>
                                            <p:fltVal val="0"/>
                                          </p:val>
                                        </p:tav>
                                        <p:tav tm="100000">
                                          <p:val>
                                            <p:strVal val="#ppt_w"/>
                                          </p:val>
                                        </p:tav>
                                      </p:tavLst>
                                    </p:anim>
                                    <p:anim calcmode="lin" valueType="num">
                                      <p:cBhvr>
                                        <p:cTn id="55" dur="500" fill="hold"/>
                                        <p:tgtEl>
                                          <p:spTgt spid="53257"/>
                                        </p:tgtEl>
                                        <p:attrNameLst>
                                          <p:attrName>ppt_h</p:attrName>
                                        </p:attrNameLst>
                                      </p:cBhvr>
                                      <p:tavLst>
                                        <p:tav tm="0">
                                          <p:val>
                                            <p:fltVal val="0"/>
                                          </p:val>
                                        </p:tav>
                                        <p:tav tm="100000">
                                          <p:val>
                                            <p:strVal val="#ppt_h"/>
                                          </p:val>
                                        </p:tav>
                                      </p:tavLst>
                                    </p:anim>
                                    <p:animEffect transition="in" filter="fade">
                                      <p:cBhvr>
                                        <p:cTn id="56" dur="500"/>
                                        <p:tgtEl>
                                          <p:spTgt spid="53257"/>
                                        </p:tgtEl>
                                      </p:cBhvr>
                                    </p:animEffect>
                                  </p:childTnLst>
                                </p:cTn>
                              </p:par>
                            </p:childTnLst>
                          </p:cTn>
                        </p:par>
                        <p:par>
                          <p:cTn id="57" fill="hold" nodeType="afterGroup">
                            <p:stCondLst>
                              <p:cond delay="2500"/>
                            </p:stCondLst>
                            <p:childTnLst>
                              <p:par>
                                <p:cTn id="58" presetID="53" presetClass="entr" presetSubtype="0" fill="hold" nodeType="afterEffect">
                                  <p:stCondLst>
                                    <p:cond delay="0"/>
                                  </p:stCondLst>
                                  <p:childTnLst>
                                    <p:set>
                                      <p:cBhvr>
                                        <p:cTn id="59" dur="1" fill="hold">
                                          <p:stCondLst>
                                            <p:cond delay="0"/>
                                          </p:stCondLst>
                                        </p:cTn>
                                        <p:tgtEl>
                                          <p:spTgt spid="53263"/>
                                        </p:tgtEl>
                                        <p:attrNameLst>
                                          <p:attrName>style.visibility</p:attrName>
                                        </p:attrNameLst>
                                      </p:cBhvr>
                                      <p:to>
                                        <p:strVal val="visible"/>
                                      </p:to>
                                    </p:set>
                                    <p:anim calcmode="lin" valueType="num">
                                      <p:cBhvr>
                                        <p:cTn id="60" dur="500" fill="hold"/>
                                        <p:tgtEl>
                                          <p:spTgt spid="53263"/>
                                        </p:tgtEl>
                                        <p:attrNameLst>
                                          <p:attrName>ppt_w</p:attrName>
                                        </p:attrNameLst>
                                      </p:cBhvr>
                                      <p:tavLst>
                                        <p:tav tm="0">
                                          <p:val>
                                            <p:fltVal val="0"/>
                                          </p:val>
                                        </p:tav>
                                        <p:tav tm="100000">
                                          <p:val>
                                            <p:strVal val="#ppt_w"/>
                                          </p:val>
                                        </p:tav>
                                      </p:tavLst>
                                    </p:anim>
                                    <p:anim calcmode="lin" valueType="num">
                                      <p:cBhvr>
                                        <p:cTn id="61" dur="500" fill="hold"/>
                                        <p:tgtEl>
                                          <p:spTgt spid="53263"/>
                                        </p:tgtEl>
                                        <p:attrNameLst>
                                          <p:attrName>ppt_h</p:attrName>
                                        </p:attrNameLst>
                                      </p:cBhvr>
                                      <p:tavLst>
                                        <p:tav tm="0">
                                          <p:val>
                                            <p:fltVal val="0"/>
                                          </p:val>
                                        </p:tav>
                                        <p:tav tm="100000">
                                          <p:val>
                                            <p:strVal val="#ppt_h"/>
                                          </p:val>
                                        </p:tav>
                                      </p:tavLst>
                                    </p:anim>
                                    <p:animEffect transition="in" filter="fade">
                                      <p:cBhvr>
                                        <p:cTn id="62" dur="500"/>
                                        <p:tgtEl>
                                          <p:spTgt spid="53263"/>
                                        </p:tgtEl>
                                      </p:cBhvr>
                                    </p:animEffect>
                                  </p:childTnLst>
                                </p:cTn>
                              </p:par>
                              <p:par>
                                <p:cTn id="63" presetID="53" presetClass="entr" presetSubtype="0" fill="hold" grpId="0" nodeType="withEffect">
                                  <p:stCondLst>
                                    <p:cond delay="0"/>
                                  </p:stCondLst>
                                  <p:childTnLst>
                                    <p:set>
                                      <p:cBhvr>
                                        <p:cTn id="64" dur="1" fill="hold">
                                          <p:stCondLst>
                                            <p:cond delay="0"/>
                                          </p:stCondLst>
                                        </p:cTn>
                                        <p:tgtEl>
                                          <p:spTgt spid="53258"/>
                                        </p:tgtEl>
                                        <p:attrNameLst>
                                          <p:attrName>style.visibility</p:attrName>
                                        </p:attrNameLst>
                                      </p:cBhvr>
                                      <p:to>
                                        <p:strVal val="visible"/>
                                      </p:to>
                                    </p:set>
                                    <p:anim calcmode="lin" valueType="num">
                                      <p:cBhvr>
                                        <p:cTn id="65" dur="500" fill="hold"/>
                                        <p:tgtEl>
                                          <p:spTgt spid="53258"/>
                                        </p:tgtEl>
                                        <p:attrNameLst>
                                          <p:attrName>ppt_w</p:attrName>
                                        </p:attrNameLst>
                                      </p:cBhvr>
                                      <p:tavLst>
                                        <p:tav tm="0">
                                          <p:val>
                                            <p:fltVal val="0"/>
                                          </p:val>
                                        </p:tav>
                                        <p:tav tm="100000">
                                          <p:val>
                                            <p:strVal val="#ppt_w"/>
                                          </p:val>
                                        </p:tav>
                                      </p:tavLst>
                                    </p:anim>
                                    <p:anim calcmode="lin" valueType="num">
                                      <p:cBhvr>
                                        <p:cTn id="66" dur="500" fill="hold"/>
                                        <p:tgtEl>
                                          <p:spTgt spid="53258"/>
                                        </p:tgtEl>
                                        <p:attrNameLst>
                                          <p:attrName>ppt_h</p:attrName>
                                        </p:attrNameLst>
                                      </p:cBhvr>
                                      <p:tavLst>
                                        <p:tav tm="0">
                                          <p:val>
                                            <p:fltVal val="0"/>
                                          </p:val>
                                        </p:tav>
                                        <p:tav tm="100000">
                                          <p:val>
                                            <p:strVal val="#ppt_h"/>
                                          </p:val>
                                        </p:tav>
                                      </p:tavLst>
                                    </p:anim>
                                    <p:animEffect transition="in" filter="fade">
                                      <p:cBhvr>
                                        <p:cTn id="67" dur="500"/>
                                        <p:tgtEl>
                                          <p:spTgt spid="53258"/>
                                        </p:tgtEl>
                                      </p:cBhvr>
                                    </p:animEffect>
                                  </p:childTnLst>
                                </p:cTn>
                              </p:par>
                            </p:childTnLst>
                          </p:cTn>
                        </p:par>
                        <p:par>
                          <p:cTn id="68" fill="hold" nodeType="afterGroup">
                            <p:stCondLst>
                              <p:cond delay="3000"/>
                            </p:stCondLst>
                            <p:childTnLst>
                              <p:par>
                                <p:cTn id="69" presetID="53" presetClass="entr" presetSubtype="0" fill="hold" grpId="0" nodeType="afterEffect">
                                  <p:stCondLst>
                                    <p:cond delay="0"/>
                                  </p:stCondLst>
                                  <p:childTnLst>
                                    <p:set>
                                      <p:cBhvr>
                                        <p:cTn id="70" dur="1" fill="hold">
                                          <p:stCondLst>
                                            <p:cond delay="0"/>
                                          </p:stCondLst>
                                        </p:cTn>
                                        <p:tgtEl>
                                          <p:spTgt spid="53266"/>
                                        </p:tgtEl>
                                        <p:attrNameLst>
                                          <p:attrName>style.visibility</p:attrName>
                                        </p:attrNameLst>
                                      </p:cBhvr>
                                      <p:to>
                                        <p:strVal val="visible"/>
                                      </p:to>
                                    </p:set>
                                    <p:anim calcmode="lin" valueType="num">
                                      <p:cBhvr>
                                        <p:cTn id="71" dur="500" fill="hold"/>
                                        <p:tgtEl>
                                          <p:spTgt spid="53266"/>
                                        </p:tgtEl>
                                        <p:attrNameLst>
                                          <p:attrName>ppt_w</p:attrName>
                                        </p:attrNameLst>
                                      </p:cBhvr>
                                      <p:tavLst>
                                        <p:tav tm="0">
                                          <p:val>
                                            <p:fltVal val="0"/>
                                          </p:val>
                                        </p:tav>
                                        <p:tav tm="100000">
                                          <p:val>
                                            <p:strVal val="#ppt_w"/>
                                          </p:val>
                                        </p:tav>
                                      </p:tavLst>
                                    </p:anim>
                                    <p:anim calcmode="lin" valueType="num">
                                      <p:cBhvr>
                                        <p:cTn id="72" dur="500" fill="hold"/>
                                        <p:tgtEl>
                                          <p:spTgt spid="53266"/>
                                        </p:tgtEl>
                                        <p:attrNameLst>
                                          <p:attrName>ppt_h</p:attrName>
                                        </p:attrNameLst>
                                      </p:cBhvr>
                                      <p:tavLst>
                                        <p:tav tm="0">
                                          <p:val>
                                            <p:fltVal val="0"/>
                                          </p:val>
                                        </p:tav>
                                        <p:tav tm="100000">
                                          <p:val>
                                            <p:strVal val="#ppt_h"/>
                                          </p:val>
                                        </p:tav>
                                      </p:tavLst>
                                    </p:anim>
                                    <p:animEffect transition="in" filter="fade">
                                      <p:cBhvr>
                                        <p:cTn id="73" dur="500"/>
                                        <p:tgtEl>
                                          <p:spTgt spid="53266"/>
                                        </p:tgtEl>
                                      </p:cBhvr>
                                    </p:animEffect>
                                  </p:childTnLst>
                                </p:cTn>
                              </p:par>
                              <p:par>
                                <p:cTn id="74" presetID="53" presetClass="entr" presetSubtype="0" fill="hold" nodeType="withEffect">
                                  <p:stCondLst>
                                    <p:cond delay="0"/>
                                  </p:stCondLst>
                                  <p:childTnLst>
                                    <p:set>
                                      <p:cBhvr>
                                        <p:cTn id="75" dur="1" fill="hold">
                                          <p:stCondLst>
                                            <p:cond delay="0"/>
                                          </p:stCondLst>
                                        </p:cTn>
                                        <p:tgtEl>
                                          <p:spTgt spid="53267"/>
                                        </p:tgtEl>
                                        <p:attrNameLst>
                                          <p:attrName>style.visibility</p:attrName>
                                        </p:attrNameLst>
                                      </p:cBhvr>
                                      <p:to>
                                        <p:strVal val="visible"/>
                                      </p:to>
                                    </p:set>
                                    <p:anim calcmode="lin" valueType="num">
                                      <p:cBhvr>
                                        <p:cTn id="76" dur="500" fill="hold"/>
                                        <p:tgtEl>
                                          <p:spTgt spid="53267"/>
                                        </p:tgtEl>
                                        <p:attrNameLst>
                                          <p:attrName>ppt_w</p:attrName>
                                        </p:attrNameLst>
                                      </p:cBhvr>
                                      <p:tavLst>
                                        <p:tav tm="0">
                                          <p:val>
                                            <p:fltVal val="0"/>
                                          </p:val>
                                        </p:tav>
                                        <p:tav tm="100000">
                                          <p:val>
                                            <p:strVal val="#ppt_w"/>
                                          </p:val>
                                        </p:tav>
                                      </p:tavLst>
                                    </p:anim>
                                    <p:anim calcmode="lin" valueType="num">
                                      <p:cBhvr>
                                        <p:cTn id="77" dur="500" fill="hold"/>
                                        <p:tgtEl>
                                          <p:spTgt spid="53267"/>
                                        </p:tgtEl>
                                        <p:attrNameLst>
                                          <p:attrName>ppt_h</p:attrName>
                                        </p:attrNameLst>
                                      </p:cBhvr>
                                      <p:tavLst>
                                        <p:tav tm="0">
                                          <p:val>
                                            <p:fltVal val="0"/>
                                          </p:val>
                                        </p:tav>
                                        <p:tav tm="100000">
                                          <p:val>
                                            <p:strVal val="#ppt_h"/>
                                          </p:val>
                                        </p:tav>
                                      </p:tavLst>
                                    </p:anim>
                                    <p:animEffect transition="in" filter="fade">
                                      <p:cBhvr>
                                        <p:cTn id="78" dur="500"/>
                                        <p:tgtEl>
                                          <p:spTgt spid="53267"/>
                                        </p:tgtEl>
                                      </p:cBhvr>
                                    </p:animEffect>
                                  </p:childTnLst>
                                </p:cTn>
                              </p:par>
                            </p:childTnLst>
                          </p:cTn>
                        </p:par>
                        <p:par>
                          <p:cTn id="79" fill="hold" nodeType="afterGroup">
                            <p:stCondLst>
                              <p:cond delay="3500"/>
                            </p:stCondLst>
                            <p:childTnLst>
                              <p:par>
                                <p:cTn id="80" presetID="53" presetClass="entr" presetSubtype="0" fill="hold" grpId="0" nodeType="afterEffect">
                                  <p:stCondLst>
                                    <p:cond delay="0"/>
                                  </p:stCondLst>
                                  <p:childTnLst>
                                    <p:set>
                                      <p:cBhvr>
                                        <p:cTn id="81" dur="1" fill="hold">
                                          <p:stCondLst>
                                            <p:cond delay="0"/>
                                          </p:stCondLst>
                                        </p:cTn>
                                        <p:tgtEl>
                                          <p:spTgt spid="53265"/>
                                        </p:tgtEl>
                                        <p:attrNameLst>
                                          <p:attrName>style.visibility</p:attrName>
                                        </p:attrNameLst>
                                      </p:cBhvr>
                                      <p:to>
                                        <p:strVal val="visible"/>
                                      </p:to>
                                    </p:set>
                                    <p:anim calcmode="lin" valueType="num">
                                      <p:cBhvr>
                                        <p:cTn id="82" dur="500" fill="hold"/>
                                        <p:tgtEl>
                                          <p:spTgt spid="53265"/>
                                        </p:tgtEl>
                                        <p:attrNameLst>
                                          <p:attrName>ppt_w</p:attrName>
                                        </p:attrNameLst>
                                      </p:cBhvr>
                                      <p:tavLst>
                                        <p:tav tm="0">
                                          <p:val>
                                            <p:fltVal val="0"/>
                                          </p:val>
                                        </p:tav>
                                        <p:tav tm="100000">
                                          <p:val>
                                            <p:strVal val="#ppt_w"/>
                                          </p:val>
                                        </p:tav>
                                      </p:tavLst>
                                    </p:anim>
                                    <p:anim calcmode="lin" valueType="num">
                                      <p:cBhvr>
                                        <p:cTn id="83" dur="500" fill="hold"/>
                                        <p:tgtEl>
                                          <p:spTgt spid="53265"/>
                                        </p:tgtEl>
                                        <p:attrNameLst>
                                          <p:attrName>ppt_h</p:attrName>
                                        </p:attrNameLst>
                                      </p:cBhvr>
                                      <p:tavLst>
                                        <p:tav tm="0">
                                          <p:val>
                                            <p:fltVal val="0"/>
                                          </p:val>
                                        </p:tav>
                                        <p:tav tm="100000">
                                          <p:val>
                                            <p:strVal val="#ppt_h"/>
                                          </p:val>
                                        </p:tav>
                                      </p:tavLst>
                                    </p:anim>
                                    <p:animEffect transition="in" filter="fade">
                                      <p:cBhvr>
                                        <p:cTn id="84" dur="500"/>
                                        <p:tgtEl>
                                          <p:spTgt spid="53265"/>
                                        </p:tgtEl>
                                      </p:cBhvr>
                                    </p:animEffect>
                                  </p:childTnLst>
                                </p:cTn>
                              </p:par>
                            </p:childTnLst>
                          </p:cTn>
                        </p:par>
                        <p:par>
                          <p:cTn id="85" fill="hold" nodeType="afterGroup">
                            <p:stCondLst>
                              <p:cond delay="4000"/>
                            </p:stCondLst>
                            <p:childTnLst>
                              <p:par>
                                <p:cTn id="86" presetID="53" presetClass="entr" presetSubtype="0" fill="hold" grpId="0" nodeType="afterEffect">
                                  <p:stCondLst>
                                    <p:cond delay="0"/>
                                  </p:stCondLst>
                                  <p:childTnLst>
                                    <p:set>
                                      <p:cBhvr>
                                        <p:cTn id="87" dur="1" fill="hold">
                                          <p:stCondLst>
                                            <p:cond delay="0"/>
                                          </p:stCondLst>
                                        </p:cTn>
                                        <p:tgtEl>
                                          <p:spTgt spid="53268"/>
                                        </p:tgtEl>
                                        <p:attrNameLst>
                                          <p:attrName>style.visibility</p:attrName>
                                        </p:attrNameLst>
                                      </p:cBhvr>
                                      <p:to>
                                        <p:strVal val="visible"/>
                                      </p:to>
                                    </p:set>
                                    <p:anim calcmode="lin" valueType="num">
                                      <p:cBhvr>
                                        <p:cTn id="88" dur="500" fill="hold"/>
                                        <p:tgtEl>
                                          <p:spTgt spid="53268"/>
                                        </p:tgtEl>
                                        <p:attrNameLst>
                                          <p:attrName>ppt_w</p:attrName>
                                        </p:attrNameLst>
                                      </p:cBhvr>
                                      <p:tavLst>
                                        <p:tav tm="0">
                                          <p:val>
                                            <p:fltVal val="0"/>
                                          </p:val>
                                        </p:tav>
                                        <p:tav tm="100000">
                                          <p:val>
                                            <p:strVal val="#ppt_w"/>
                                          </p:val>
                                        </p:tav>
                                      </p:tavLst>
                                    </p:anim>
                                    <p:anim calcmode="lin" valueType="num">
                                      <p:cBhvr>
                                        <p:cTn id="89" dur="500" fill="hold"/>
                                        <p:tgtEl>
                                          <p:spTgt spid="53268"/>
                                        </p:tgtEl>
                                        <p:attrNameLst>
                                          <p:attrName>ppt_h</p:attrName>
                                        </p:attrNameLst>
                                      </p:cBhvr>
                                      <p:tavLst>
                                        <p:tav tm="0">
                                          <p:val>
                                            <p:fltVal val="0"/>
                                          </p:val>
                                        </p:tav>
                                        <p:tav tm="100000">
                                          <p:val>
                                            <p:strVal val="#ppt_h"/>
                                          </p:val>
                                        </p:tav>
                                      </p:tavLst>
                                    </p:anim>
                                    <p:animEffect transition="in" filter="fade">
                                      <p:cBhvr>
                                        <p:cTn id="90" dur="500"/>
                                        <p:tgtEl>
                                          <p:spTgt spid="53268"/>
                                        </p:tgtEl>
                                      </p:cBhvr>
                                    </p:animEffect>
                                  </p:childTnLst>
                                </p:cTn>
                              </p:par>
                            </p:childTnLst>
                          </p:cTn>
                        </p:par>
                        <p:par>
                          <p:cTn id="91" fill="hold" nodeType="afterGroup">
                            <p:stCondLst>
                              <p:cond delay="4500"/>
                            </p:stCondLst>
                            <p:childTnLst>
                              <p:par>
                                <p:cTn id="92" presetID="53" presetClass="entr" presetSubtype="0" fill="hold" grpId="0" nodeType="afterEffect">
                                  <p:stCondLst>
                                    <p:cond delay="0"/>
                                  </p:stCondLst>
                                  <p:childTnLst>
                                    <p:set>
                                      <p:cBhvr>
                                        <p:cTn id="93" dur="1" fill="hold">
                                          <p:stCondLst>
                                            <p:cond delay="0"/>
                                          </p:stCondLst>
                                        </p:cTn>
                                        <p:tgtEl>
                                          <p:spTgt spid="53269"/>
                                        </p:tgtEl>
                                        <p:attrNameLst>
                                          <p:attrName>style.visibility</p:attrName>
                                        </p:attrNameLst>
                                      </p:cBhvr>
                                      <p:to>
                                        <p:strVal val="visible"/>
                                      </p:to>
                                    </p:set>
                                    <p:anim calcmode="lin" valueType="num">
                                      <p:cBhvr>
                                        <p:cTn id="94" dur="500" fill="hold"/>
                                        <p:tgtEl>
                                          <p:spTgt spid="53269"/>
                                        </p:tgtEl>
                                        <p:attrNameLst>
                                          <p:attrName>ppt_w</p:attrName>
                                        </p:attrNameLst>
                                      </p:cBhvr>
                                      <p:tavLst>
                                        <p:tav tm="0">
                                          <p:val>
                                            <p:fltVal val="0"/>
                                          </p:val>
                                        </p:tav>
                                        <p:tav tm="100000">
                                          <p:val>
                                            <p:strVal val="#ppt_w"/>
                                          </p:val>
                                        </p:tav>
                                      </p:tavLst>
                                    </p:anim>
                                    <p:anim calcmode="lin" valueType="num">
                                      <p:cBhvr>
                                        <p:cTn id="95" dur="500" fill="hold"/>
                                        <p:tgtEl>
                                          <p:spTgt spid="53269"/>
                                        </p:tgtEl>
                                        <p:attrNameLst>
                                          <p:attrName>ppt_h</p:attrName>
                                        </p:attrNameLst>
                                      </p:cBhvr>
                                      <p:tavLst>
                                        <p:tav tm="0">
                                          <p:val>
                                            <p:fltVal val="0"/>
                                          </p:val>
                                        </p:tav>
                                        <p:tav tm="100000">
                                          <p:val>
                                            <p:strVal val="#ppt_h"/>
                                          </p:val>
                                        </p:tav>
                                      </p:tavLst>
                                    </p:anim>
                                    <p:animEffect transition="in" filter="fade">
                                      <p:cBhvr>
                                        <p:cTn id="96" dur="500"/>
                                        <p:tgtEl>
                                          <p:spTgt spid="53269"/>
                                        </p:tgtEl>
                                      </p:cBhvr>
                                    </p:animEffect>
                                  </p:childTnLst>
                                </p:cTn>
                              </p:par>
                            </p:childTnLst>
                          </p:cTn>
                        </p:par>
                        <p:par>
                          <p:cTn id="97" fill="hold" nodeType="afterGroup">
                            <p:stCondLst>
                              <p:cond delay="5000"/>
                            </p:stCondLst>
                            <p:childTnLst>
                              <p:par>
                                <p:cTn id="98" presetID="53" presetClass="entr" presetSubtype="0" fill="hold" grpId="0" nodeType="afterEffect">
                                  <p:stCondLst>
                                    <p:cond delay="0"/>
                                  </p:stCondLst>
                                  <p:childTnLst>
                                    <p:set>
                                      <p:cBhvr>
                                        <p:cTn id="99" dur="1" fill="hold">
                                          <p:stCondLst>
                                            <p:cond delay="0"/>
                                          </p:stCondLst>
                                        </p:cTn>
                                        <p:tgtEl>
                                          <p:spTgt spid="53264"/>
                                        </p:tgtEl>
                                        <p:attrNameLst>
                                          <p:attrName>style.visibility</p:attrName>
                                        </p:attrNameLst>
                                      </p:cBhvr>
                                      <p:to>
                                        <p:strVal val="visible"/>
                                      </p:to>
                                    </p:set>
                                    <p:anim calcmode="lin" valueType="num">
                                      <p:cBhvr>
                                        <p:cTn id="100" dur="500" fill="hold"/>
                                        <p:tgtEl>
                                          <p:spTgt spid="53264"/>
                                        </p:tgtEl>
                                        <p:attrNameLst>
                                          <p:attrName>ppt_w</p:attrName>
                                        </p:attrNameLst>
                                      </p:cBhvr>
                                      <p:tavLst>
                                        <p:tav tm="0">
                                          <p:val>
                                            <p:fltVal val="0"/>
                                          </p:val>
                                        </p:tav>
                                        <p:tav tm="100000">
                                          <p:val>
                                            <p:strVal val="#ppt_w"/>
                                          </p:val>
                                        </p:tav>
                                      </p:tavLst>
                                    </p:anim>
                                    <p:anim calcmode="lin" valueType="num">
                                      <p:cBhvr>
                                        <p:cTn id="101" dur="500" fill="hold"/>
                                        <p:tgtEl>
                                          <p:spTgt spid="53264"/>
                                        </p:tgtEl>
                                        <p:attrNameLst>
                                          <p:attrName>ppt_h</p:attrName>
                                        </p:attrNameLst>
                                      </p:cBhvr>
                                      <p:tavLst>
                                        <p:tav tm="0">
                                          <p:val>
                                            <p:fltVal val="0"/>
                                          </p:val>
                                        </p:tav>
                                        <p:tav tm="100000">
                                          <p:val>
                                            <p:strVal val="#ppt_h"/>
                                          </p:val>
                                        </p:tav>
                                      </p:tavLst>
                                    </p:anim>
                                    <p:animEffect transition="in" filter="fade">
                                      <p:cBhvr>
                                        <p:cTn id="102" dur="500"/>
                                        <p:tgtEl>
                                          <p:spTgt spid="53264"/>
                                        </p:tgtEl>
                                      </p:cBhvr>
                                    </p:animEffect>
                                  </p:childTnLst>
                                </p:cTn>
                              </p:par>
                            </p:childTnLst>
                          </p:cTn>
                        </p:par>
                        <p:par>
                          <p:cTn id="103" fill="hold" nodeType="afterGroup">
                            <p:stCondLst>
                              <p:cond delay="5500"/>
                            </p:stCondLst>
                            <p:childTnLst>
                              <p:par>
                                <p:cTn id="104" presetID="35" presetClass="emph" presetSubtype="0" fill="hold" grpId="1" nodeType="afterEffect">
                                  <p:stCondLst>
                                    <p:cond delay="0"/>
                                  </p:stCondLst>
                                  <p:childTnLst>
                                    <p:anim calcmode="discrete" valueType="str">
                                      <p:cBhvr>
                                        <p:cTn id="105" dur="1000" fill="hold"/>
                                        <p:tgtEl>
                                          <p:spTgt spid="53264"/>
                                        </p:tgtEl>
                                        <p:attrNameLst>
                                          <p:attrName>style.visibility</p:attrName>
                                        </p:attrNameLst>
                                      </p:cBhvr>
                                      <p:tavLst>
                                        <p:tav tm="0">
                                          <p:val>
                                            <p:strVal val="hidden"/>
                                          </p:val>
                                        </p:tav>
                                        <p:tav tm="50000">
                                          <p:val>
                                            <p:strVal val="visible"/>
                                          </p:val>
                                        </p:tav>
                                      </p:tavLst>
                                    </p:anim>
                                  </p:childTnLst>
                                </p:cTn>
                              </p:par>
                            </p:childTnLst>
                          </p:cTn>
                        </p:par>
                        <p:par>
                          <p:cTn id="106" fill="hold" nodeType="afterGroup">
                            <p:stCondLst>
                              <p:cond delay="6500"/>
                            </p:stCondLst>
                            <p:childTnLst>
                              <p:par>
                                <p:cTn id="107" presetID="35" presetClass="emph" presetSubtype="0" fill="hold" grpId="2" nodeType="afterEffect">
                                  <p:stCondLst>
                                    <p:cond delay="0"/>
                                  </p:stCondLst>
                                  <p:childTnLst>
                                    <p:anim calcmode="discrete" valueType="str">
                                      <p:cBhvr>
                                        <p:cTn id="108" dur="1000" fill="hold"/>
                                        <p:tgtEl>
                                          <p:spTgt spid="53264"/>
                                        </p:tgtEl>
                                        <p:attrNameLst>
                                          <p:attrName>style.visibility</p:attrName>
                                        </p:attrNameLst>
                                      </p:cBhvr>
                                      <p:tavLst>
                                        <p:tav tm="0">
                                          <p:val>
                                            <p:strVal val="hidden"/>
                                          </p:val>
                                        </p:tav>
                                        <p:tav tm="50000">
                                          <p:val>
                                            <p:strVal val="visible"/>
                                          </p:val>
                                        </p:tav>
                                      </p:tavLst>
                                    </p:anim>
                                  </p:childTnLst>
                                </p:cTn>
                              </p:par>
                              <p:par>
                                <p:cTn id="109" presetID="7" presetClass="emph" presetSubtype="2" fill="hold" nodeType="withEffect">
                                  <p:stCondLst>
                                    <p:cond delay="0"/>
                                  </p:stCondLst>
                                  <p:childTnLst>
                                    <p:animClr clrSpc="rgb" dir="cw">
                                      <p:cBhvr>
                                        <p:cTn id="110" dur="500" fill="hold"/>
                                        <p:tgtEl>
                                          <p:spTgt spid="53264"/>
                                        </p:tgtEl>
                                        <p:attrNameLst>
                                          <p:attrName>stroke.color</p:attrName>
                                        </p:attrNameLst>
                                      </p:cBhvr>
                                      <p:to>
                                        <a:srgbClr val="FF0000"/>
                                      </p:to>
                                    </p:animClr>
                                    <p:set>
                                      <p:cBhvr>
                                        <p:cTn id="111" dur="500" fill="hold"/>
                                        <p:tgtEl>
                                          <p:spTgt spid="53264"/>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nimBg="1"/>
      <p:bldP spid="53253" grpId="0"/>
      <p:bldP spid="53254" grpId="0" animBg="1"/>
      <p:bldP spid="53255" grpId="0" animBg="1"/>
      <p:bldP spid="53256" grpId="0" animBg="1"/>
      <p:bldP spid="53257" grpId="0" animBg="1"/>
      <p:bldP spid="53258" grpId="0" animBg="1"/>
      <p:bldP spid="53264" grpId="0" animBg="1"/>
      <p:bldP spid="53264" grpId="1" animBg="1"/>
      <p:bldP spid="53264" grpId="2" animBg="1"/>
      <p:bldP spid="53265" grpId="0" animBg="1"/>
      <p:bldP spid="53266" grpId="0" animBg="1"/>
      <p:bldP spid="53268" grpId="0" animBg="1"/>
      <p:bldP spid="53269"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a:t>Основные органы государственной власти, связанные с ИБ</a:t>
            </a:r>
          </a:p>
        </p:txBody>
      </p:sp>
      <p:sp>
        <p:nvSpPr>
          <p:cNvPr id="3" name="Объект 2"/>
          <p:cNvSpPr>
            <a:spLocks noGrp="1"/>
          </p:cNvSpPr>
          <p:nvPr>
            <p:ph idx="1"/>
          </p:nvPr>
        </p:nvSpPr>
        <p:spPr/>
        <p:txBody>
          <a:bodyPr>
            <a:normAutofit/>
          </a:bodyPr>
          <a:lstStyle/>
          <a:p>
            <a:r>
              <a:rPr lang="ru-RU" sz="2800" b="1" dirty="0">
                <a:latin typeface="Arial" panose="020B0604020202020204" pitchFamily="34" charset="0"/>
                <a:cs typeface="Arial" panose="020B0604020202020204" pitchFamily="34" charset="0"/>
              </a:rPr>
              <a:t>Федеральная служба по техническому и экспортному контролю (ФСТЭК)</a:t>
            </a:r>
          </a:p>
          <a:p>
            <a:r>
              <a:rPr lang="ru-RU" sz="2800" b="1" dirty="0">
                <a:latin typeface="Arial" panose="020B0604020202020204" pitchFamily="34" charset="0"/>
                <a:cs typeface="Arial" panose="020B0604020202020204" pitchFamily="34" charset="0"/>
              </a:rPr>
              <a:t>Федеральная служба безопасности (ФСБ)</a:t>
            </a:r>
          </a:p>
          <a:p>
            <a:r>
              <a:rPr lang="ru-RU" sz="2800" b="1" dirty="0">
                <a:latin typeface="Arial" panose="020B0604020202020204" pitchFamily="34" charset="0"/>
                <a:cs typeface="Arial" panose="020B0604020202020204" pitchFamily="34" charset="0"/>
              </a:rPr>
              <a:t>Управление «К» МВД РФ (официальное название </a:t>
            </a:r>
            <a:r>
              <a:rPr lang="ru-RU" sz="2800" b="1" i="1" dirty="0">
                <a:latin typeface="Arial" panose="020B0604020202020204" pitchFamily="34" charset="0"/>
                <a:cs typeface="Arial" panose="020B0604020202020204" pitchFamily="34" charset="0"/>
              </a:rPr>
              <a:t>«Бюро специальных технических мероприятий МВД РФ»</a:t>
            </a:r>
            <a:r>
              <a:rPr lang="ru-RU" sz="2800" b="1" dirty="0">
                <a:latin typeface="Arial" panose="020B0604020202020204" pitchFamily="34" charset="0"/>
                <a:cs typeface="Arial" panose="020B0604020202020204" pitchFamily="34" charset="0"/>
              </a:rPr>
              <a:t>)</a:t>
            </a:r>
          </a:p>
          <a:p>
            <a:r>
              <a:rPr lang="ru-RU" sz="2800" b="1" dirty="0">
                <a:latin typeface="Arial" panose="020B0604020202020204" pitchFamily="34" charset="0"/>
                <a:cs typeface="Arial" panose="020B0604020202020204" pitchFamily="34" charset="0"/>
              </a:rPr>
              <a:t>Министерство обороны и другие</a:t>
            </a:r>
          </a:p>
        </p:txBody>
      </p:sp>
    </p:spTree>
    <p:extLst>
      <p:ext uri="{BB962C8B-B14F-4D97-AF65-F5344CB8AC3E}">
        <p14:creationId xmlns:p14="http://schemas.microsoft.com/office/powerpoint/2010/main" val="4683440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165FDB-8634-40DE-B993-F710BB59AE4C}"/>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id="{58DC50B5-FA07-40A0-A479-2E2BA91F635E}"/>
              </a:ext>
            </a:extLst>
          </p:cNvPr>
          <p:cNvPicPr>
            <a:picLocks noGrp="1" noChangeAspect="1"/>
          </p:cNvPicPr>
          <p:nvPr>
            <p:ph idx="1"/>
          </p:nvPr>
        </p:nvPicPr>
        <p:blipFill>
          <a:blip r:embed="rId2"/>
          <a:stretch>
            <a:fillRect/>
          </a:stretch>
        </p:blipFill>
        <p:spPr>
          <a:xfrm>
            <a:off x="1660124" y="292963"/>
            <a:ext cx="10531876" cy="6338656"/>
          </a:xfrm>
          <a:prstGeom prst="rect">
            <a:avLst/>
          </a:prstGeom>
        </p:spPr>
      </p:pic>
    </p:spTree>
    <p:extLst>
      <p:ext uri="{BB962C8B-B14F-4D97-AF65-F5344CB8AC3E}">
        <p14:creationId xmlns:p14="http://schemas.microsoft.com/office/powerpoint/2010/main" val="3491993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595481" y="1599042"/>
            <a:ext cx="6361611" cy="2454797"/>
          </a:xfrm>
        </p:spPr>
        <p:txBody>
          <a:bodyPr>
            <a:normAutofit fontScale="90000"/>
          </a:bodyPr>
          <a:lstStyle/>
          <a:p>
            <a:r>
              <a:rPr lang="ru-RU" b="1" dirty="0">
                <a:latin typeface="Arial" panose="020B0604020202020204" pitchFamily="34" charset="0"/>
                <a:cs typeface="Arial" panose="020B0604020202020204" pitchFamily="34" charset="0"/>
              </a:rPr>
              <a:t>Федеральная служба по техническому и экспортному контролю (ФСТЭК), ранее </a:t>
            </a:r>
            <a:br>
              <a:rPr lang="ru-RU" b="1" dirty="0">
                <a:latin typeface="Arial" panose="020B0604020202020204" pitchFamily="34" charset="0"/>
                <a:cs typeface="Arial" panose="020B0604020202020204" pitchFamily="34" charset="0"/>
              </a:rPr>
            </a:br>
            <a:r>
              <a:rPr lang="ru-RU" b="1" dirty="0" err="1">
                <a:latin typeface="Arial" panose="020B0604020202020204" pitchFamily="34" charset="0"/>
                <a:cs typeface="Arial" panose="020B0604020202020204" pitchFamily="34" charset="0"/>
              </a:rPr>
              <a:t>Гостехкомиссия</a:t>
            </a:r>
            <a:r>
              <a:rPr lang="ru-RU" b="1" dirty="0">
                <a:latin typeface="Arial" panose="020B0604020202020204" pitchFamily="34" charset="0"/>
                <a:cs typeface="Arial" panose="020B0604020202020204" pitchFamily="34" charset="0"/>
              </a:rPr>
              <a:t> </a:t>
            </a:r>
            <a:br>
              <a:rPr lang="ru-RU" b="1" dirty="0">
                <a:latin typeface="Arial" panose="020B0604020202020204" pitchFamily="34" charset="0"/>
                <a:cs typeface="Arial" panose="020B0604020202020204" pitchFamily="34" charset="0"/>
              </a:rPr>
            </a:br>
            <a:endParaRPr lang="ru-RU" b="1" dirty="0"/>
          </a:p>
        </p:txBody>
      </p:sp>
      <p:sp>
        <p:nvSpPr>
          <p:cNvPr id="3" name="Объект 2"/>
          <p:cNvSpPr>
            <a:spLocks noGrp="1"/>
          </p:cNvSpPr>
          <p:nvPr>
            <p:ph type="body" idx="4294967295"/>
          </p:nvPr>
        </p:nvSpPr>
        <p:spPr>
          <a:xfrm>
            <a:off x="2355850" y="9006341"/>
            <a:ext cx="8159750" cy="954087"/>
          </a:xfrm>
        </p:spPr>
        <p:txBody>
          <a:bodyPr>
            <a:normAutofit/>
          </a:bodyPr>
          <a:lstStyle/>
          <a:p>
            <a:pPr marL="0" indent="0">
              <a:buNone/>
            </a:pPr>
            <a:br>
              <a:rPr lang="ru-RU" b="1" dirty="0"/>
            </a:br>
            <a:br>
              <a:rPr lang="ru-RU" dirty="0"/>
            </a:br>
            <a:endParaRPr lang="ru-RU" dirty="0"/>
          </a:p>
        </p:txBody>
      </p:sp>
      <p:pic>
        <p:nvPicPr>
          <p:cNvPr id="1026" name="Picture 2" descr="https://migsoft.ru/upload/iblock/44f/44f0f2975bdebf33d309cda949128dd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6857" y="1100454"/>
            <a:ext cx="3611578" cy="4883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6465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AutoShape 2"/>
          <p:cNvSpPr>
            <a:spLocks noChangeArrowheads="1"/>
          </p:cNvSpPr>
          <p:nvPr/>
        </p:nvSpPr>
        <p:spPr bwMode="auto">
          <a:xfrm>
            <a:off x="8543926" y="2832100"/>
            <a:ext cx="1979613" cy="596900"/>
          </a:xfrm>
          <a:prstGeom prst="downArrow">
            <a:avLst>
              <a:gd name="adj1" fmla="val 48417"/>
              <a:gd name="adj2" fmla="val 59116"/>
            </a:avLst>
          </a:prstGeom>
          <a:gradFill rotWithShape="0">
            <a:gsLst>
              <a:gs pos="0">
                <a:srgbClr val="FFD6AD"/>
              </a:gs>
              <a:gs pos="100000">
                <a:srgbClr val="FF99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eaLnBrk="1" hangingPunct="1"/>
            <a:endParaRPr lang="ru-RU" altLang="ru-RU">
              <a:solidFill>
                <a:srgbClr val="000000"/>
              </a:solidFill>
            </a:endParaRPr>
          </a:p>
        </p:txBody>
      </p:sp>
      <p:sp>
        <p:nvSpPr>
          <p:cNvPr id="806915" name="AutoShape 3"/>
          <p:cNvSpPr>
            <a:spLocks noChangeArrowheads="1"/>
          </p:cNvSpPr>
          <p:nvPr/>
        </p:nvSpPr>
        <p:spPr bwMode="auto">
          <a:xfrm>
            <a:off x="6313489" y="2903538"/>
            <a:ext cx="2016125" cy="596900"/>
          </a:xfrm>
          <a:prstGeom prst="downArrow">
            <a:avLst>
              <a:gd name="adj1" fmla="val 48417"/>
              <a:gd name="adj2" fmla="val 59116"/>
            </a:avLst>
          </a:prstGeom>
          <a:gradFill rotWithShape="0">
            <a:gsLst>
              <a:gs pos="0">
                <a:srgbClr val="CCECFF"/>
              </a:gs>
              <a:gs pos="100000">
                <a:srgbClr val="FF99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eaLnBrk="1" hangingPunct="1"/>
            <a:endParaRPr lang="ru-RU" altLang="ru-RU">
              <a:solidFill>
                <a:srgbClr val="000000"/>
              </a:solidFill>
            </a:endParaRPr>
          </a:p>
        </p:txBody>
      </p:sp>
      <p:sp>
        <p:nvSpPr>
          <p:cNvPr id="806916" name="AutoShape 4"/>
          <p:cNvSpPr>
            <a:spLocks noChangeArrowheads="1"/>
          </p:cNvSpPr>
          <p:nvPr/>
        </p:nvSpPr>
        <p:spPr bwMode="auto">
          <a:xfrm>
            <a:off x="4171951" y="2414588"/>
            <a:ext cx="1800225" cy="869950"/>
          </a:xfrm>
          <a:prstGeom prst="downArrow">
            <a:avLst>
              <a:gd name="adj1" fmla="val 48417"/>
              <a:gd name="adj2" fmla="val 59116"/>
            </a:avLst>
          </a:prstGeom>
          <a:gradFill rotWithShape="0">
            <a:gsLst>
              <a:gs pos="0">
                <a:srgbClr val="CCFFCC"/>
              </a:gs>
              <a:gs pos="100000">
                <a:srgbClr val="FF99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eaLnBrk="1" hangingPunct="1"/>
            <a:endParaRPr lang="ru-RU" altLang="ru-RU">
              <a:solidFill>
                <a:srgbClr val="000000"/>
              </a:solidFill>
            </a:endParaRPr>
          </a:p>
        </p:txBody>
      </p:sp>
      <p:sp>
        <p:nvSpPr>
          <p:cNvPr id="806917" name="AutoShape 5"/>
          <p:cNvSpPr>
            <a:spLocks noChangeArrowheads="1"/>
          </p:cNvSpPr>
          <p:nvPr/>
        </p:nvSpPr>
        <p:spPr bwMode="auto">
          <a:xfrm>
            <a:off x="1887539" y="2460626"/>
            <a:ext cx="1781175" cy="823913"/>
          </a:xfrm>
          <a:prstGeom prst="downArrow">
            <a:avLst>
              <a:gd name="adj1" fmla="val 48417"/>
              <a:gd name="adj2" fmla="val 59116"/>
            </a:avLst>
          </a:prstGeom>
          <a:gradFill rotWithShape="0">
            <a:gsLst>
              <a:gs pos="0">
                <a:srgbClr val="FFFF99"/>
              </a:gs>
              <a:gs pos="100000">
                <a:srgbClr val="FF99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eaLnBrk="1" hangingPunct="1"/>
            <a:endParaRPr lang="ru-RU" altLang="ru-RU">
              <a:solidFill>
                <a:srgbClr val="000000"/>
              </a:solidFill>
            </a:endParaRPr>
          </a:p>
        </p:txBody>
      </p:sp>
      <p:sp>
        <p:nvSpPr>
          <p:cNvPr id="45062" name="Text Box 6"/>
          <p:cNvSpPr txBox="1">
            <a:spLocks noChangeArrowheads="1"/>
          </p:cNvSpPr>
          <p:nvPr/>
        </p:nvSpPr>
        <p:spPr bwMode="auto">
          <a:xfrm>
            <a:off x="3884614" y="762000"/>
            <a:ext cx="2211387" cy="1463040"/>
          </a:xfrm>
          <a:prstGeom prst="rect">
            <a:avLst/>
          </a:prstGeom>
          <a:gradFill rotWithShape="0">
            <a:gsLst>
              <a:gs pos="0">
                <a:srgbClr val="CCFFCC"/>
              </a:gs>
              <a:gs pos="100000">
                <a:srgbClr val="F7FFF7"/>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algn="ctr"/>
            <a:r>
              <a:rPr lang="ru-RU" altLang="ru-RU" sz="1900" dirty="0">
                <a:solidFill>
                  <a:srgbClr val="000000"/>
                </a:solidFill>
              </a:rPr>
              <a:t>Бурное развитие средств </a:t>
            </a:r>
            <a:br>
              <a:rPr lang="ru-RU" altLang="ru-RU" sz="1900" dirty="0">
                <a:solidFill>
                  <a:srgbClr val="000000"/>
                </a:solidFill>
              </a:rPr>
            </a:br>
            <a:r>
              <a:rPr lang="ru-RU" altLang="ru-RU" sz="1900" dirty="0">
                <a:solidFill>
                  <a:srgbClr val="000000"/>
                </a:solidFill>
              </a:rPr>
              <a:t>информатизации</a:t>
            </a:r>
            <a:r>
              <a:rPr lang="ru-RU" altLang="ru-RU" sz="2000" dirty="0">
                <a:solidFill>
                  <a:srgbClr val="000000"/>
                </a:solidFill>
              </a:rPr>
              <a:t> </a:t>
            </a:r>
          </a:p>
          <a:p>
            <a:pPr algn="ctr"/>
            <a:br>
              <a:rPr lang="ru-RU" altLang="ru-RU" sz="2000" dirty="0">
                <a:solidFill>
                  <a:srgbClr val="000000"/>
                </a:solidFill>
              </a:rPr>
            </a:br>
            <a:endParaRPr lang="ru-RU" altLang="ru-RU" sz="1600" dirty="0">
              <a:solidFill>
                <a:srgbClr val="000000"/>
              </a:solidFill>
            </a:endParaRPr>
          </a:p>
          <a:p>
            <a:pPr algn="ctr"/>
            <a:endParaRPr lang="ru-RU" altLang="ru-RU" sz="1400" dirty="0">
              <a:solidFill>
                <a:srgbClr val="000000"/>
              </a:solidFill>
            </a:endParaRPr>
          </a:p>
          <a:p>
            <a:pPr algn="ctr"/>
            <a:r>
              <a:rPr lang="ru-RU" altLang="ru-RU" sz="1500" dirty="0">
                <a:solidFill>
                  <a:srgbClr val="000000"/>
                </a:solidFill>
              </a:rPr>
              <a:t>(начиная с 80-х годов XX века)</a:t>
            </a:r>
          </a:p>
        </p:txBody>
      </p:sp>
      <p:sp>
        <p:nvSpPr>
          <p:cNvPr id="45063" name="Text Box 7"/>
          <p:cNvSpPr txBox="1">
            <a:spLocks noChangeArrowheads="1"/>
          </p:cNvSpPr>
          <p:nvPr/>
        </p:nvSpPr>
        <p:spPr bwMode="auto">
          <a:xfrm>
            <a:off x="6240463" y="642939"/>
            <a:ext cx="2284412" cy="4441825"/>
          </a:xfrm>
          <a:prstGeom prst="rect">
            <a:avLst/>
          </a:prstGeom>
          <a:gradFill rotWithShape="0">
            <a:gsLst>
              <a:gs pos="0">
                <a:srgbClr val="99CCFF"/>
              </a:gs>
              <a:gs pos="100000">
                <a:srgbClr val="EFF7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algn="ctr"/>
            <a:r>
              <a:rPr lang="ru-RU" altLang="ru-RU" sz="1700">
                <a:solidFill>
                  <a:srgbClr val="000000"/>
                </a:solidFill>
              </a:rPr>
              <a:t>Использование иностранных технических средств наблюдения и контроля в ходе реализации международных договоров</a:t>
            </a:r>
          </a:p>
          <a:p>
            <a:pPr algn="ctr"/>
            <a:r>
              <a:rPr lang="ru-RU" altLang="ru-RU" sz="1500">
                <a:solidFill>
                  <a:srgbClr val="000000"/>
                </a:solidFill>
              </a:rPr>
              <a:t>(начиная с середины 90-х годов XX века)</a:t>
            </a:r>
            <a:endParaRPr lang="ru-RU" altLang="ru-RU">
              <a:solidFill>
                <a:srgbClr val="000000"/>
              </a:solidFill>
            </a:endParaRPr>
          </a:p>
        </p:txBody>
      </p:sp>
      <p:sp>
        <p:nvSpPr>
          <p:cNvPr id="45064" name="Text Box 8"/>
          <p:cNvSpPr txBox="1">
            <a:spLocks noChangeArrowheads="1"/>
          </p:cNvSpPr>
          <p:nvPr/>
        </p:nvSpPr>
        <p:spPr bwMode="auto">
          <a:xfrm>
            <a:off x="8437564" y="692151"/>
            <a:ext cx="2160587" cy="4392613"/>
          </a:xfrm>
          <a:prstGeom prst="rect">
            <a:avLst/>
          </a:prstGeom>
          <a:gradFill rotWithShape="0">
            <a:gsLst>
              <a:gs pos="0">
                <a:srgbClr val="FFCC99"/>
              </a:gs>
              <a:gs pos="100000">
                <a:srgbClr val="FFF7E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algn="ctr"/>
            <a:r>
              <a:rPr lang="ru-RU" altLang="ru-RU" sz="1700">
                <a:solidFill>
                  <a:srgbClr val="000000"/>
                </a:solidFill>
              </a:rPr>
              <a:t>Масштабное развитие информационно- телекоммуникационных систем на базе современных информационных технологий</a:t>
            </a:r>
          </a:p>
          <a:p>
            <a:pPr algn="ctr"/>
            <a:r>
              <a:rPr lang="ru-RU" altLang="ru-RU" sz="1500">
                <a:solidFill>
                  <a:srgbClr val="000000"/>
                </a:solidFill>
              </a:rPr>
              <a:t>(с начала XXI века)</a:t>
            </a:r>
            <a:endParaRPr lang="ru-RU" altLang="ru-RU">
              <a:solidFill>
                <a:srgbClr val="000000"/>
              </a:solidFill>
            </a:endParaRPr>
          </a:p>
        </p:txBody>
      </p:sp>
      <p:sp>
        <p:nvSpPr>
          <p:cNvPr id="45065" name="Text Box 9"/>
          <p:cNvSpPr txBox="1">
            <a:spLocks noChangeArrowheads="1"/>
          </p:cNvSpPr>
          <p:nvPr/>
        </p:nvSpPr>
        <p:spPr bwMode="auto">
          <a:xfrm>
            <a:off x="1483360" y="5354320"/>
            <a:ext cx="5069840" cy="375920"/>
          </a:xfrm>
          <a:prstGeom prst="rect">
            <a:avLst/>
          </a:prstGeom>
          <a:gradFill rotWithShape="0">
            <a:gsLst>
              <a:gs pos="0">
                <a:srgbClr val="33CCCC"/>
              </a:gs>
              <a:gs pos="100000">
                <a:srgbClr val="CDF3F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yr" panose="020B0604020202020204" pitchFamily="34" charset="0"/>
              </a:defRPr>
            </a:lvl1pPr>
            <a:lvl2pPr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lvl="1"/>
            <a:r>
              <a:rPr lang="ru-RU" altLang="ru-RU" sz="1800" b="1" dirty="0" err="1">
                <a:solidFill>
                  <a:srgbClr val="000000"/>
                </a:solidFill>
              </a:rPr>
              <a:t>Гостехкомиссия</a:t>
            </a:r>
            <a:r>
              <a:rPr lang="ru-RU" altLang="ru-RU" sz="1800" b="1" dirty="0">
                <a:solidFill>
                  <a:srgbClr val="000000"/>
                </a:solidFill>
              </a:rPr>
              <a:t> России (1992-2004 гг.)</a:t>
            </a:r>
          </a:p>
        </p:txBody>
      </p:sp>
      <p:sp>
        <p:nvSpPr>
          <p:cNvPr id="45066" name="Text Box 10"/>
          <p:cNvSpPr txBox="1">
            <a:spLocks noChangeArrowheads="1"/>
          </p:cNvSpPr>
          <p:nvPr/>
        </p:nvSpPr>
        <p:spPr bwMode="auto">
          <a:xfrm>
            <a:off x="1503681" y="5862320"/>
            <a:ext cx="8984934" cy="608330"/>
          </a:xfrm>
          <a:prstGeom prst="rect">
            <a:avLst/>
          </a:prstGeom>
          <a:gradFill rotWithShape="0">
            <a:gsLst>
              <a:gs pos="0">
                <a:srgbClr val="CC0066"/>
              </a:gs>
              <a:gs pos="100000">
                <a:srgbClr val="F6D1E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r>
              <a:rPr lang="ru-RU" altLang="ru-RU" sz="2000" b="1" dirty="0">
                <a:solidFill>
                  <a:srgbClr val="000000"/>
                </a:solidFill>
              </a:rPr>
              <a:t>        Федеральная служба по техническому и экспортному контролю (с 2004 г.)</a:t>
            </a:r>
          </a:p>
        </p:txBody>
      </p:sp>
      <p:sp>
        <p:nvSpPr>
          <p:cNvPr id="44043" name="Rectangle 11"/>
          <p:cNvSpPr>
            <a:spLocks noChangeArrowheads="1"/>
          </p:cNvSpPr>
          <p:nvPr/>
        </p:nvSpPr>
        <p:spPr bwMode="auto">
          <a:xfrm>
            <a:off x="3935413" y="3357565"/>
            <a:ext cx="2089150" cy="1285556"/>
          </a:xfrm>
          <a:prstGeom prst="rect">
            <a:avLst/>
          </a:prstGeom>
          <a:gradFill rotWithShape="0">
            <a:gsLst>
              <a:gs pos="0">
                <a:srgbClr val="FF99FF"/>
              </a:gs>
              <a:gs pos="50000">
                <a:srgbClr val="FFF9FF"/>
              </a:gs>
              <a:gs pos="100000">
                <a:srgbClr val="FF99FF"/>
              </a:gs>
            </a:gsLst>
            <a:lin ang="5400000" scaled="1"/>
          </a:gradFill>
          <a:ln w="9525">
            <a:noFill/>
            <a:miter lim="800000"/>
            <a:headEnd/>
            <a:tailEnd/>
          </a:ln>
          <a:effectLst>
            <a:outerShdw dist="68392" dir="17508085" algn="ctr" rotWithShape="0">
              <a:srgbClr val="808080"/>
            </a:outerShdw>
          </a:effectLst>
        </p:spPr>
        <p:txBody>
          <a:bodyPr/>
          <a:lstStyle/>
          <a:p>
            <a:pPr algn="ctr" eaLnBrk="0" hangingPunct="0">
              <a:defRPr/>
            </a:pPr>
            <a:endParaRPr lang="ru-RU" altLang="ru-RU" sz="1600" b="1">
              <a:solidFill>
                <a:srgbClr val="000000"/>
              </a:solidFill>
              <a:latin typeface="Arial Cyr" charset="-52"/>
            </a:endParaRPr>
          </a:p>
          <a:p>
            <a:pPr algn="ctr" eaLnBrk="0" hangingPunct="0">
              <a:defRPr/>
            </a:pPr>
            <a:r>
              <a:rPr lang="ru-RU" altLang="ru-RU" sz="1600" b="1">
                <a:solidFill>
                  <a:srgbClr val="000000"/>
                </a:solidFill>
                <a:latin typeface="Arial Cyr" charset="-52"/>
              </a:rPr>
              <a:t>Техническая защита информации</a:t>
            </a:r>
          </a:p>
          <a:p>
            <a:pPr algn="ctr" eaLnBrk="0" hangingPunct="0">
              <a:defRPr/>
            </a:pPr>
            <a:endParaRPr lang="ru-RU" altLang="ru-RU" sz="1600" b="1">
              <a:solidFill>
                <a:srgbClr val="000000"/>
              </a:solidFill>
              <a:latin typeface="Arial Cyr" charset="-52"/>
            </a:endParaRPr>
          </a:p>
        </p:txBody>
      </p:sp>
      <p:sp>
        <p:nvSpPr>
          <p:cNvPr id="44044" name="Rectangle 12"/>
          <p:cNvSpPr>
            <a:spLocks noChangeArrowheads="1"/>
          </p:cNvSpPr>
          <p:nvPr/>
        </p:nvSpPr>
        <p:spPr bwMode="auto">
          <a:xfrm>
            <a:off x="6311900" y="3436938"/>
            <a:ext cx="1995488" cy="1720850"/>
          </a:xfrm>
          <a:prstGeom prst="rect">
            <a:avLst/>
          </a:prstGeom>
          <a:gradFill rotWithShape="0">
            <a:gsLst>
              <a:gs pos="0">
                <a:srgbClr val="FF99FF"/>
              </a:gs>
              <a:gs pos="50000">
                <a:srgbClr val="FFF9FF"/>
              </a:gs>
              <a:gs pos="100000">
                <a:srgbClr val="FF99FF"/>
              </a:gs>
            </a:gsLst>
            <a:lin ang="5400000" scaled="1"/>
          </a:gradFill>
          <a:ln w="9525">
            <a:noFill/>
            <a:miter lim="800000"/>
            <a:headEnd/>
            <a:tailEnd/>
          </a:ln>
          <a:effectLst>
            <a:outerShdw dist="68392" dir="17508085" algn="ctr" rotWithShape="0">
              <a:srgbClr val="808080"/>
            </a:outerShdw>
          </a:effectLst>
        </p:spPr>
        <p:txBody>
          <a:bodyPr/>
          <a:lstStyle/>
          <a:p>
            <a:pPr algn="ctr" eaLnBrk="0" hangingPunct="0">
              <a:defRPr/>
            </a:pPr>
            <a:r>
              <a:rPr lang="ru-RU" altLang="ru-RU" sz="1600" b="1">
                <a:solidFill>
                  <a:srgbClr val="000000"/>
                </a:solidFill>
                <a:latin typeface="Arial Cyr" charset="-52"/>
              </a:rPr>
              <a:t>Государственное регулирование вопросов размещения и использования ИТСНК</a:t>
            </a:r>
          </a:p>
        </p:txBody>
      </p:sp>
      <p:sp>
        <p:nvSpPr>
          <p:cNvPr id="44045" name="Rectangle 13"/>
          <p:cNvSpPr>
            <a:spLocks noChangeArrowheads="1"/>
          </p:cNvSpPr>
          <p:nvPr/>
        </p:nvSpPr>
        <p:spPr bwMode="auto">
          <a:xfrm>
            <a:off x="8543925" y="3438525"/>
            <a:ext cx="1982788" cy="1790700"/>
          </a:xfrm>
          <a:prstGeom prst="rect">
            <a:avLst/>
          </a:prstGeom>
          <a:gradFill rotWithShape="0">
            <a:gsLst>
              <a:gs pos="0">
                <a:srgbClr val="FF99FF"/>
              </a:gs>
              <a:gs pos="50000">
                <a:srgbClr val="FFF9FF"/>
              </a:gs>
              <a:gs pos="100000">
                <a:srgbClr val="FF99FF"/>
              </a:gs>
            </a:gsLst>
            <a:lin ang="5400000" scaled="1"/>
          </a:gradFill>
          <a:ln w="9525">
            <a:noFill/>
            <a:miter lim="800000"/>
            <a:headEnd/>
            <a:tailEnd/>
          </a:ln>
          <a:effectLst>
            <a:outerShdw dist="68392" dir="17508085" algn="ctr" rotWithShape="0">
              <a:srgbClr val="808080"/>
            </a:outerShdw>
          </a:effectLst>
        </p:spPr>
        <p:txBody>
          <a:bodyPr/>
          <a:lstStyle/>
          <a:p>
            <a:pPr algn="ctr" eaLnBrk="0" hangingPunct="0">
              <a:defRPr/>
            </a:pPr>
            <a:r>
              <a:rPr lang="ru-RU" altLang="ru-RU" sz="1600" b="1">
                <a:solidFill>
                  <a:srgbClr val="000000"/>
                </a:solidFill>
                <a:latin typeface="Arial Cyr" charset="-52"/>
              </a:rPr>
              <a:t>Обеспечение безопасности информации в ключевых системах информационной инфраструктуры</a:t>
            </a:r>
          </a:p>
        </p:txBody>
      </p:sp>
      <p:sp>
        <p:nvSpPr>
          <p:cNvPr id="45070" name="Text Box 14"/>
          <p:cNvSpPr txBox="1">
            <a:spLocks noChangeArrowheads="1"/>
          </p:cNvSpPr>
          <p:nvPr/>
        </p:nvSpPr>
        <p:spPr bwMode="auto">
          <a:xfrm>
            <a:off x="1631950" y="4785360"/>
            <a:ext cx="4464050" cy="457200"/>
          </a:xfrm>
          <a:prstGeom prst="rect">
            <a:avLst/>
          </a:prstGeom>
          <a:gradFill rotWithShape="0">
            <a:gsLst>
              <a:gs pos="0">
                <a:srgbClr val="3366FF"/>
              </a:gs>
              <a:gs pos="100000">
                <a:srgbClr val="CDDA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algn="ctr"/>
            <a:r>
              <a:rPr lang="ru-RU" altLang="ru-RU" sz="1800" b="1" dirty="0" err="1">
                <a:solidFill>
                  <a:srgbClr val="000000"/>
                </a:solidFill>
              </a:rPr>
              <a:t>Гостехкомиссия</a:t>
            </a:r>
            <a:r>
              <a:rPr lang="ru-RU" altLang="ru-RU" sz="1800" b="1" dirty="0">
                <a:solidFill>
                  <a:srgbClr val="000000"/>
                </a:solidFill>
              </a:rPr>
              <a:t> СССР (1973-1991гг</a:t>
            </a:r>
            <a:r>
              <a:rPr lang="ru-RU" altLang="ru-RU" dirty="0">
                <a:solidFill>
                  <a:srgbClr val="000000"/>
                </a:solidFill>
              </a:rPr>
              <a:t>.)</a:t>
            </a:r>
          </a:p>
        </p:txBody>
      </p:sp>
      <p:sp>
        <p:nvSpPr>
          <p:cNvPr id="45071" name="Text Box 15"/>
          <p:cNvSpPr txBox="1">
            <a:spLocks noChangeArrowheads="1"/>
          </p:cNvSpPr>
          <p:nvPr/>
        </p:nvSpPr>
        <p:spPr bwMode="auto">
          <a:xfrm>
            <a:off x="1649414" y="701040"/>
            <a:ext cx="2193925" cy="1574800"/>
          </a:xfrm>
          <a:prstGeom prst="rect">
            <a:avLst/>
          </a:prstGeom>
          <a:gradFill rotWithShape="0">
            <a:gsLst>
              <a:gs pos="0">
                <a:srgbClr val="FFFF99"/>
              </a:gs>
              <a:gs pos="100000">
                <a:srgbClr val="FFFFE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algn="ctr"/>
            <a:r>
              <a:rPr lang="ru-RU" altLang="ru-RU" sz="1700" b="1">
                <a:solidFill>
                  <a:srgbClr val="000000"/>
                </a:solidFill>
              </a:rPr>
              <a:t>Бурное развитие средств и возможностей иностранных технических разведок</a:t>
            </a:r>
          </a:p>
          <a:p>
            <a:pPr algn="ctr"/>
            <a:endParaRPr lang="ru-RU" altLang="ru-RU" sz="1000">
              <a:solidFill>
                <a:srgbClr val="000000"/>
              </a:solidFill>
            </a:endParaRPr>
          </a:p>
          <a:p>
            <a:pPr algn="ctr"/>
            <a:r>
              <a:rPr lang="ru-RU" altLang="ru-RU" sz="1500">
                <a:solidFill>
                  <a:srgbClr val="000000"/>
                </a:solidFill>
              </a:rPr>
              <a:t>(начиная с 60-х</a:t>
            </a:r>
            <a:r>
              <a:rPr lang="ru-RU" altLang="ru-RU" sz="1500" b="1">
                <a:solidFill>
                  <a:srgbClr val="000000"/>
                </a:solidFill>
              </a:rPr>
              <a:t> </a:t>
            </a:r>
            <a:r>
              <a:rPr lang="ru-RU" altLang="ru-RU" sz="1500">
                <a:solidFill>
                  <a:srgbClr val="000000"/>
                </a:solidFill>
              </a:rPr>
              <a:t>годов XX века)</a:t>
            </a:r>
            <a:endParaRPr lang="ru-RU" altLang="ru-RU" sz="1500" b="1">
              <a:solidFill>
                <a:srgbClr val="000000"/>
              </a:solidFill>
            </a:endParaRPr>
          </a:p>
        </p:txBody>
      </p:sp>
      <p:sp>
        <p:nvSpPr>
          <p:cNvPr id="44048" name="Rectangle 16"/>
          <p:cNvSpPr>
            <a:spLocks noChangeArrowheads="1"/>
          </p:cNvSpPr>
          <p:nvPr/>
        </p:nvSpPr>
        <p:spPr bwMode="auto">
          <a:xfrm>
            <a:off x="1652589" y="3317877"/>
            <a:ext cx="2066925" cy="1365884"/>
          </a:xfrm>
          <a:prstGeom prst="rect">
            <a:avLst/>
          </a:prstGeom>
          <a:gradFill rotWithShape="0">
            <a:gsLst>
              <a:gs pos="0">
                <a:srgbClr val="FF99FF"/>
              </a:gs>
              <a:gs pos="50000">
                <a:srgbClr val="FFF9FF"/>
              </a:gs>
              <a:gs pos="100000">
                <a:srgbClr val="FF99FF"/>
              </a:gs>
            </a:gsLst>
            <a:lin ang="5400000" scaled="1"/>
          </a:gradFill>
          <a:ln w="9525">
            <a:noFill/>
            <a:miter lim="800000"/>
            <a:headEnd/>
            <a:tailEnd/>
          </a:ln>
          <a:effectLst>
            <a:outerShdw dist="68392" dir="17508085" algn="ctr" rotWithShape="0">
              <a:srgbClr val="808080"/>
            </a:outerShdw>
          </a:effectLst>
        </p:spPr>
        <p:txBody>
          <a:bodyPr/>
          <a:lstStyle/>
          <a:p>
            <a:pPr algn="ctr" eaLnBrk="0" hangingPunct="0">
              <a:defRPr/>
            </a:pPr>
            <a:endParaRPr lang="ru-RU" altLang="ru-RU" b="1">
              <a:solidFill>
                <a:srgbClr val="000000"/>
              </a:solidFill>
              <a:latin typeface="Arial Cyr" charset="-52"/>
            </a:endParaRPr>
          </a:p>
          <a:p>
            <a:pPr algn="ctr" eaLnBrk="0" hangingPunct="0">
              <a:defRPr/>
            </a:pPr>
            <a:r>
              <a:rPr lang="ru-RU" altLang="ru-RU" sz="1600" b="1">
                <a:solidFill>
                  <a:srgbClr val="000000"/>
                </a:solidFill>
                <a:latin typeface="Arial Cyr" charset="-52"/>
              </a:rPr>
              <a:t>Противодействие иностранным техническим разведкам</a:t>
            </a:r>
          </a:p>
        </p:txBody>
      </p:sp>
      <p:sp>
        <p:nvSpPr>
          <p:cNvPr id="806929" name="Text Box 17"/>
          <p:cNvSpPr txBox="1">
            <a:spLocks noChangeArrowheads="1"/>
          </p:cNvSpPr>
          <p:nvPr/>
        </p:nvSpPr>
        <p:spPr bwMode="auto">
          <a:xfrm>
            <a:off x="1524000" y="1"/>
            <a:ext cx="9144000" cy="708025"/>
          </a:xfrm>
          <a:prstGeom prst="rect">
            <a:avLst/>
          </a:prstGeom>
          <a:solidFill>
            <a:schemeClr val="hlink"/>
          </a:solidFill>
          <a:ln w="9525">
            <a:noFill/>
            <a:miter lim="800000"/>
            <a:headEnd/>
            <a:tailEnd/>
          </a:ln>
          <a:effectLst/>
        </p:spPr>
        <p:txBody>
          <a:bodyPr>
            <a:spAutoFit/>
          </a:bodyPr>
          <a:lstStyle/>
          <a:p>
            <a:pPr algn="ctr" eaLnBrk="0" hangingPunct="0">
              <a:spcBef>
                <a:spcPct val="50000"/>
              </a:spcBef>
              <a:defRPr/>
            </a:pPr>
            <a:r>
              <a:rPr lang="ru-RU" sz="2000" b="1" dirty="0">
                <a:solidFill>
                  <a:srgbClr val="FFFFFF"/>
                </a:solidFill>
                <a:effectLst>
                  <a:outerShdw blurRad="38100" dist="38100" dir="2700000" algn="tl">
                    <a:srgbClr val="000000"/>
                  </a:outerShdw>
                </a:effectLst>
                <a:latin typeface="Arial Cyr" charset="-52"/>
              </a:rPr>
              <a:t>Формирование Федеральной службы по техническому</a:t>
            </a:r>
            <a:br>
              <a:rPr lang="ru-RU" sz="2000" b="1" dirty="0">
                <a:solidFill>
                  <a:srgbClr val="FFFFFF"/>
                </a:solidFill>
                <a:effectLst>
                  <a:outerShdw blurRad="38100" dist="38100" dir="2700000" algn="tl">
                    <a:srgbClr val="000000"/>
                  </a:outerShdw>
                </a:effectLst>
                <a:latin typeface="Arial Cyr" charset="-52"/>
              </a:rPr>
            </a:br>
            <a:r>
              <a:rPr lang="ru-RU" sz="2000" b="1" dirty="0">
                <a:solidFill>
                  <a:srgbClr val="FFFFFF"/>
                </a:solidFill>
                <a:effectLst>
                  <a:outerShdw blurRad="38100" dist="38100" dir="2700000" algn="tl">
                    <a:srgbClr val="000000"/>
                  </a:outerShdw>
                </a:effectLst>
                <a:latin typeface="Arial Cyr" charset="-52"/>
              </a:rPr>
              <a:t>и экспортному контролю </a:t>
            </a:r>
            <a:endParaRPr lang="ru-RU" sz="1400" dirty="0">
              <a:solidFill>
                <a:srgbClr val="FFFFFF"/>
              </a:solidFill>
              <a:effectLst>
                <a:outerShdw blurRad="38100" dist="38100" dir="2700000" algn="tl">
                  <a:srgbClr val="000000"/>
                </a:outerShdw>
              </a:effectLst>
              <a:latin typeface="Arial Cyr" charset="-52"/>
            </a:endParaRPr>
          </a:p>
        </p:txBody>
      </p:sp>
    </p:spTree>
    <p:extLst>
      <p:ext uri="{BB962C8B-B14F-4D97-AF65-F5344CB8AC3E}">
        <p14:creationId xmlns:p14="http://schemas.microsoft.com/office/powerpoint/2010/main" val="23596172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806917"/>
                                        </p:tgtEl>
                                        <p:attrNameLst>
                                          <p:attrName>style.visibility</p:attrName>
                                        </p:attrNameLst>
                                      </p:cBhvr>
                                      <p:to>
                                        <p:strVal val="visible"/>
                                      </p:to>
                                    </p:set>
                                    <p:anim calcmode="lin" valueType="num">
                                      <p:cBhvr>
                                        <p:cTn id="7" dur="500" fill="hold"/>
                                        <p:tgtEl>
                                          <p:spTgt spid="806917"/>
                                        </p:tgtEl>
                                        <p:attrNameLst>
                                          <p:attrName>ppt_x</p:attrName>
                                        </p:attrNameLst>
                                      </p:cBhvr>
                                      <p:tavLst>
                                        <p:tav tm="0">
                                          <p:val>
                                            <p:strVal val="#ppt_x"/>
                                          </p:val>
                                        </p:tav>
                                        <p:tav tm="100000">
                                          <p:val>
                                            <p:strVal val="#ppt_x"/>
                                          </p:val>
                                        </p:tav>
                                      </p:tavLst>
                                    </p:anim>
                                    <p:anim calcmode="lin" valueType="num">
                                      <p:cBhvr>
                                        <p:cTn id="8" dur="500" fill="hold"/>
                                        <p:tgtEl>
                                          <p:spTgt spid="806917"/>
                                        </p:tgtEl>
                                        <p:attrNameLst>
                                          <p:attrName>ppt_y</p:attrName>
                                        </p:attrNameLst>
                                      </p:cBhvr>
                                      <p:tavLst>
                                        <p:tav tm="0">
                                          <p:val>
                                            <p:strVal val="#ppt_y-#ppt_h/2"/>
                                          </p:val>
                                        </p:tav>
                                        <p:tav tm="100000">
                                          <p:val>
                                            <p:strVal val="#ppt_y"/>
                                          </p:val>
                                        </p:tav>
                                      </p:tavLst>
                                    </p:anim>
                                    <p:anim calcmode="lin" valueType="num">
                                      <p:cBhvr>
                                        <p:cTn id="9" dur="500" fill="hold"/>
                                        <p:tgtEl>
                                          <p:spTgt spid="806917"/>
                                        </p:tgtEl>
                                        <p:attrNameLst>
                                          <p:attrName>ppt_w</p:attrName>
                                        </p:attrNameLst>
                                      </p:cBhvr>
                                      <p:tavLst>
                                        <p:tav tm="0">
                                          <p:val>
                                            <p:strVal val="#ppt_w"/>
                                          </p:val>
                                        </p:tav>
                                        <p:tav tm="100000">
                                          <p:val>
                                            <p:strVal val="#ppt_w"/>
                                          </p:val>
                                        </p:tav>
                                      </p:tavLst>
                                    </p:anim>
                                    <p:anim calcmode="lin" valueType="num">
                                      <p:cBhvr>
                                        <p:cTn id="10" dur="500" fill="hold"/>
                                        <p:tgtEl>
                                          <p:spTgt spid="806917"/>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806916"/>
                                        </p:tgtEl>
                                        <p:attrNameLst>
                                          <p:attrName>style.visibility</p:attrName>
                                        </p:attrNameLst>
                                      </p:cBhvr>
                                      <p:to>
                                        <p:strVal val="visible"/>
                                      </p:to>
                                    </p:set>
                                    <p:anim calcmode="lin" valueType="num">
                                      <p:cBhvr>
                                        <p:cTn id="14" dur="500" fill="hold"/>
                                        <p:tgtEl>
                                          <p:spTgt spid="806916"/>
                                        </p:tgtEl>
                                        <p:attrNameLst>
                                          <p:attrName>ppt_x</p:attrName>
                                        </p:attrNameLst>
                                      </p:cBhvr>
                                      <p:tavLst>
                                        <p:tav tm="0">
                                          <p:val>
                                            <p:strVal val="#ppt_x"/>
                                          </p:val>
                                        </p:tav>
                                        <p:tav tm="100000">
                                          <p:val>
                                            <p:strVal val="#ppt_x"/>
                                          </p:val>
                                        </p:tav>
                                      </p:tavLst>
                                    </p:anim>
                                    <p:anim calcmode="lin" valueType="num">
                                      <p:cBhvr>
                                        <p:cTn id="15" dur="500" fill="hold"/>
                                        <p:tgtEl>
                                          <p:spTgt spid="806916"/>
                                        </p:tgtEl>
                                        <p:attrNameLst>
                                          <p:attrName>ppt_y</p:attrName>
                                        </p:attrNameLst>
                                      </p:cBhvr>
                                      <p:tavLst>
                                        <p:tav tm="0">
                                          <p:val>
                                            <p:strVal val="#ppt_y-#ppt_h/2"/>
                                          </p:val>
                                        </p:tav>
                                        <p:tav tm="100000">
                                          <p:val>
                                            <p:strVal val="#ppt_y"/>
                                          </p:val>
                                        </p:tav>
                                      </p:tavLst>
                                    </p:anim>
                                    <p:anim calcmode="lin" valueType="num">
                                      <p:cBhvr>
                                        <p:cTn id="16" dur="500" fill="hold"/>
                                        <p:tgtEl>
                                          <p:spTgt spid="806916"/>
                                        </p:tgtEl>
                                        <p:attrNameLst>
                                          <p:attrName>ppt_w</p:attrName>
                                        </p:attrNameLst>
                                      </p:cBhvr>
                                      <p:tavLst>
                                        <p:tav tm="0">
                                          <p:val>
                                            <p:strVal val="#ppt_w"/>
                                          </p:val>
                                        </p:tav>
                                        <p:tav tm="100000">
                                          <p:val>
                                            <p:strVal val="#ppt_w"/>
                                          </p:val>
                                        </p:tav>
                                      </p:tavLst>
                                    </p:anim>
                                    <p:anim calcmode="lin" valueType="num">
                                      <p:cBhvr>
                                        <p:cTn id="17" dur="500" fill="hold"/>
                                        <p:tgtEl>
                                          <p:spTgt spid="806916"/>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000"/>
                            </p:stCondLst>
                            <p:childTnLst>
                              <p:par>
                                <p:cTn id="19" presetID="17" presetClass="entr" presetSubtype="1" fill="hold" grpId="0" nodeType="afterEffect">
                                  <p:stCondLst>
                                    <p:cond delay="0"/>
                                  </p:stCondLst>
                                  <p:childTnLst>
                                    <p:set>
                                      <p:cBhvr>
                                        <p:cTn id="20" dur="1" fill="hold">
                                          <p:stCondLst>
                                            <p:cond delay="0"/>
                                          </p:stCondLst>
                                        </p:cTn>
                                        <p:tgtEl>
                                          <p:spTgt spid="806915"/>
                                        </p:tgtEl>
                                        <p:attrNameLst>
                                          <p:attrName>style.visibility</p:attrName>
                                        </p:attrNameLst>
                                      </p:cBhvr>
                                      <p:to>
                                        <p:strVal val="visible"/>
                                      </p:to>
                                    </p:set>
                                    <p:anim calcmode="lin" valueType="num">
                                      <p:cBhvr>
                                        <p:cTn id="21" dur="500" fill="hold"/>
                                        <p:tgtEl>
                                          <p:spTgt spid="806915"/>
                                        </p:tgtEl>
                                        <p:attrNameLst>
                                          <p:attrName>ppt_x</p:attrName>
                                        </p:attrNameLst>
                                      </p:cBhvr>
                                      <p:tavLst>
                                        <p:tav tm="0">
                                          <p:val>
                                            <p:strVal val="#ppt_x"/>
                                          </p:val>
                                        </p:tav>
                                        <p:tav tm="100000">
                                          <p:val>
                                            <p:strVal val="#ppt_x"/>
                                          </p:val>
                                        </p:tav>
                                      </p:tavLst>
                                    </p:anim>
                                    <p:anim calcmode="lin" valueType="num">
                                      <p:cBhvr>
                                        <p:cTn id="22" dur="500" fill="hold"/>
                                        <p:tgtEl>
                                          <p:spTgt spid="806915"/>
                                        </p:tgtEl>
                                        <p:attrNameLst>
                                          <p:attrName>ppt_y</p:attrName>
                                        </p:attrNameLst>
                                      </p:cBhvr>
                                      <p:tavLst>
                                        <p:tav tm="0">
                                          <p:val>
                                            <p:strVal val="#ppt_y-#ppt_h/2"/>
                                          </p:val>
                                        </p:tav>
                                        <p:tav tm="100000">
                                          <p:val>
                                            <p:strVal val="#ppt_y"/>
                                          </p:val>
                                        </p:tav>
                                      </p:tavLst>
                                    </p:anim>
                                    <p:anim calcmode="lin" valueType="num">
                                      <p:cBhvr>
                                        <p:cTn id="23" dur="500" fill="hold"/>
                                        <p:tgtEl>
                                          <p:spTgt spid="806915"/>
                                        </p:tgtEl>
                                        <p:attrNameLst>
                                          <p:attrName>ppt_w</p:attrName>
                                        </p:attrNameLst>
                                      </p:cBhvr>
                                      <p:tavLst>
                                        <p:tav tm="0">
                                          <p:val>
                                            <p:strVal val="#ppt_w"/>
                                          </p:val>
                                        </p:tav>
                                        <p:tav tm="100000">
                                          <p:val>
                                            <p:strVal val="#ppt_w"/>
                                          </p:val>
                                        </p:tav>
                                      </p:tavLst>
                                    </p:anim>
                                    <p:anim calcmode="lin" valueType="num">
                                      <p:cBhvr>
                                        <p:cTn id="24" dur="500" fill="hold"/>
                                        <p:tgtEl>
                                          <p:spTgt spid="806915"/>
                                        </p:tgtEl>
                                        <p:attrNameLst>
                                          <p:attrName>ppt_h</p:attrName>
                                        </p:attrNameLst>
                                      </p:cBhvr>
                                      <p:tavLst>
                                        <p:tav tm="0">
                                          <p:val>
                                            <p:fltVal val="0"/>
                                          </p:val>
                                        </p:tav>
                                        <p:tav tm="100000">
                                          <p:val>
                                            <p:strVal val="#ppt_h"/>
                                          </p:val>
                                        </p:tav>
                                      </p:tavLst>
                                    </p:anim>
                                  </p:childTnLst>
                                </p:cTn>
                              </p:par>
                            </p:childTnLst>
                          </p:cTn>
                        </p:par>
                        <p:par>
                          <p:cTn id="25" fill="hold" nodeType="afterGroup">
                            <p:stCondLst>
                              <p:cond delay="1500"/>
                            </p:stCondLst>
                            <p:childTnLst>
                              <p:par>
                                <p:cTn id="26" presetID="17" presetClass="entr" presetSubtype="1" fill="hold" grpId="0" nodeType="afterEffect">
                                  <p:stCondLst>
                                    <p:cond delay="0"/>
                                  </p:stCondLst>
                                  <p:childTnLst>
                                    <p:set>
                                      <p:cBhvr>
                                        <p:cTn id="27" dur="1" fill="hold">
                                          <p:stCondLst>
                                            <p:cond delay="0"/>
                                          </p:stCondLst>
                                        </p:cTn>
                                        <p:tgtEl>
                                          <p:spTgt spid="806914"/>
                                        </p:tgtEl>
                                        <p:attrNameLst>
                                          <p:attrName>style.visibility</p:attrName>
                                        </p:attrNameLst>
                                      </p:cBhvr>
                                      <p:to>
                                        <p:strVal val="visible"/>
                                      </p:to>
                                    </p:set>
                                    <p:anim calcmode="lin" valueType="num">
                                      <p:cBhvr>
                                        <p:cTn id="28" dur="500" fill="hold"/>
                                        <p:tgtEl>
                                          <p:spTgt spid="806914"/>
                                        </p:tgtEl>
                                        <p:attrNameLst>
                                          <p:attrName>ppt_x</p:attrName>
                                        </p:attrNameLst>
                                      </p:cBhvr>
                                      <p:tavLst>
                                        <p:tav tm="0">
                                          <p:val>
                                            <p:strVal val="#ppt_x"/>
                                          </p:val>
                                        </p:tav>
                                        <p:tav tm="100000">
                                          <p:val>
                                            <p:strVal val="#ppt_x"/>
                                          </p:val>
                                        </p:tav>
                                      </p:tavLst>
                                    </p:anim>
                                    <p:anim calcmode="lin" valueType="num">
                                      <p:cBhvr>
                                        <p:cTn id="29" dur="500" fill="hold"/>
                                        <p:tgtEl>
                                          <p:spTgt spid="806914"/>
                                        </p:tgtEl>
                                        <p:attrNameLst>
                                          <p:attrName>ppt_y</p:attrName>
                                        </p:attrNameLst>
                                      </p:cBhvr>
                                      <p:tavLst>
                                        <p:tav tm="0">
                                          <p:val>
                                            <p:strVal val="#ppt_y-#ppt_h/2"/>
                                          </p:val>
                                        </p:tav>
                                        <p:tav tm="100000">
                                          <p:val>
                                            <p:strVal val="#ppt_y"/>
                                          </p:val>
                                        </p:tav>
                                      </p:tavLst>
                                    </p:anim>
                                    <p:anim calcmode="lin" valueType="num">
                                      <p:cBhvr>
                                        <p:cTn id="30" dur="500" fill="hold"/>
                                        <p:tgtEl>
                                          <p:spTgt spid="806914"/>
                                        </p:tgtEl>
                                        <p:attrNameLst>
                                          <p:attrName>ppt_w</p:attrName>
                                        </p:attrNameLst>
                                      </p:cBhvr>
                                      <p:tavLst>
                                        <p:tav tm="0">
                                          <p:val>
                                            <p:strVal val="#ppt_w"/>
                                          </p:val>
                                        </p:tav>
                                        <p:tav tm="100000">
                                          <p:val>
                                            <p:strVal val="#ppt_w"/>
                                          </p:val>
                                        </p:tav>
                                      </p:tavLst>
                                    </p:anim>
                                    <p:anim calcmode="lin" valueType="num">
                                      <p:cBhvr>
                                        <p:cTn id="31" dur="500" fill="hold"/>
                                        <p:tgtEl>
                                          <p:spTgt spid="8069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914" grpId="0" animBg="1"/>
      <p:bldP spid="806915" grpId="0" animBg="1"/>
      <p:bldP spid="806916" grpId="0" animBg="1"/>
      <p:bldP spid="80691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5" y="624110"/>
            <a:ext cx="8911687" cy="686530"/>
          </a:xfrm>
        </p:spPr>
        <p:txBody>
          <a:bodyPr/>
          <a:lstStyle/>
          <a:p>
            <a:r>
              <a:rPr lang="ru-RU" b="1" dirty="0">
                <a:latin typeface="Arial" panose="020B0604020202020204" pitchFamily="34" charset="0"/>
                <a:cs typeface="Arial" panose="020B0604020202020204" pitchFamily="34" charset="0"/>
              </a:rPr>
              <a:t>ФСТЭК является:</a:t>
            </a:r>
          </a:p>
        </p:txBody>
      </p:sp>
      <p:sp>
        <p:nvSpPr>
          <p:cNvPr id="3" name="Объект 2"/>
          <p:cNvSpPr>
            <a:spLocks noGrp="1"/>
          </p:cNvSpPr>
          <p:nvPr>
            <p:ph idx="1"/>
          </p:nvPr>
        </p:nvSpPr>
        <p:spPr>
          <a:xfrm>
            <a:off x="1295401" y="1422401"/>
            <a:ext cx="10003970" cy="4482010"/>
          </a:xfrm>
        </p:spPr>
        <p:txBody>
          <a:bodyPr>
            <a:normAutofit fontScale="85000" lnSpcReduction="20000"/>
          </a:bodyPr>
          <a:lstStyle/>
          <a:p>
            <a:pPr lvl="0"/>
            <a:r>
              <a:rPr lang="ru-RU" sz="2800" b="1" dirty="0"/>
              <a:t>федеральным органом исполнительной власти, уполномоченным в области обеспечения безопасности информации в ключевых системах информационной инфраструктуры, противодействия техническим разведкам и технической защиты информации</a:t>
            </a:r>
          </a:p>
          <a:p>
            <a:pPr lvl="0"/>
            <a:r>
              <a:rPr lang="ru-RU" sz="2800" b="1" dirty="0"/>
              <a:t>специально уполномоченным органом в области экспортного контроля. </a:t>
            </a:r>
          </a:p>
          <a:p>
            <a:pPr lvl="0"/>
            <a:r>
              <a:rPr lang="ru-RU" sz="2800" b="1" dirty="0"/>
              <a:t>органом защиты государственной тайны, наделенным полномочиями по распоряжению сведениями, составляющими государственную тайну.</a:t>
            </a:r>
          </a:p>
          <a:p>
            <a:pPr lvl="0"/>
            <a:r>
              <a:rPr lang="ru-RU" sz="2800" b="1" dirty="0"/>
              <a:t>организатором деятельности государственной системы противодействия техническим разведкам и технической защиты информации и руководит этой системой.</a:t>
            </a:r>
          </a:p>
          <a:p>
            <a:pPr lvl="0"/>
            <a:endParaRPr lang="ru-RU" sz="2800" b="1" dirty="0"/>
          </a:p>
          <a:p>
            <a:endParaRPr lang="ru-RU" dirty="0"/>
          </a:p>
        </p:txBody>
      </p:sp>
    </p:spTree>
    <p:extLst>
      <p:ext uri="{BB962C8B-B14F-4D97-AF65-F5344CB8AC3E}">
        <p14:creationId xmlns:p14="http://schemas.microsoft.com/office/powerpoint/2010/main" val="245825272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595481" y="1599043"/>
            <a:ext cx="6361611" cy="1822450"/>
          </a:xfrm>
        </p:spPr>
        <p:txBody>
          <a:bodyPr>
            <a:normAutofit fontScale="90000"/>
          </a:bodyPr>
          <a:lstStyle/>
          <a:p>
            <a:r>
              <a:rPr lang="ru-RU" b="1" dirty="0">
                <a:latin typeface="Arial" panose="020B0604020202020204" pitchFamily="34" charset="0"/>
                <a:cs typeface="Arial" panose="020B0604020202020204" pitchFamily="34" charset="0"/>
              </a:rPr>
              <a:t>Федеральная служба безопасности (ФСБ) России </a:t>
            </a:r>
            <a:br>
              <a:rPr lang="ru-RU" b="1" dirty="0">
                <a:latin typeface="Arial" panose="020B0604020202020204" pitchFamily="34" charset="0"/>
                <a:cs typeface="Arial" panose="020B0604020202020204" pitchFamily="34" charset="0"/>
              </a:rPr>
            </a:br>
            <a:endParaRPr lang="ru-RU" b="1" dirty="0"/>
          </a:p>
        </p:txBody>
      </p:sp>
      <p:sp>
        <p:nvSpPr>
          <p:cNvPr id="3" name="Объект 2"/>
          <p:cNvSpPr>
            <a:spLocks noGrp="1"/>
          </p:cNvSpPr>
          <p:nvPr>
            <p:ph type="body" idx="4294967295"/>
          </p:nvPr>
        </p:nvSpPr>
        <p:spPr>
          <a:xfrm>
            <a:off x="2355850" y="9006341"/>
            <a:ext cx="8159750" cy="954087"/>
          </a:xfrm>
        </p:spPr>
        <p:txBody>
          <a:bodyPr>
            <a:normAutofit/>
          </a:bodyPr>
          <a:lstStyle/>
          <a:p>
            <a:pPr marL="0" indent="0">
              <a:buNone/>
            </a:pPr>
            <a:br>
              <a:rPr lang="ru-RU" b="1" dirty="0"/>
            </a:br>
            <a:br>
              <a:rPr lang="ru-RU" dirty="0"/>
            </a:br>
            <a:endParaRPr lang="ru-RU" dirty="0"/>
          </a:p>
        </p:txBody>
      </p:sp>
      <p:pic>
        <p:nvPicPr>
          <p:cNvPr id="2050" name="Picture 2" descr="http://data.kontrakty.ua/cache/www/450,0/images/stories/fotos/2010/23/fsb_ger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078" y="710813"/>
            <a:ext cx="3657589" cy="5421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3085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1838960" y="574766"/>
            <a:ext cx="9800046" cy="888273"/>
          </a:xfrm>
        </p:spPr>
        <p:txBody>
          <a:bodyPr>
            <a:normAutofit fontScale="90000"/>
          </a:bodyPr>
          <a:lstStyle/>
          <a:p>
            <a:r>
              <a:rPr lang="ru-RU" sz="3200" b="1" dirty="0">
                <a:latin typeface="Arial" panose="020B0604020202020204" pitchFamily="34" charset="0"/>
                <a:cs typeface="Arial" panose="020B0604020202020204" pitchFamily="34" charset="0"/>
              </a:rPr>
              <a:t>Задачи ФСБ РФ</a:t>
            </a:r>
            <a:br>
              <a:rPr lang="ru-RU" sz="3200" dirty="0">
                <a:latin typeface="Arial" panose="020B0604020202020204" pitchFamily="34" charset="0"/>
                <a:cs typeface="Arial" panose="020B0604020202020204" pitchFamily="34" charset="0"/>
              </a:rPr>
            </a:br>
            <a:r>
              <a:rPr lang="ru-RU" sz="2200" dirty="0">
                <a:solidFill>
                  <a:schemeClr val="bg2">
                    <a:lumMod val="50000"/>
                  </a:schemeClr>
                </a:solidFill>
                <a:latin typeface="Arial" panose="020B0604020202020204" pitchFamily="34" charset="0"/>
                <a:cs typeface="Arial" panose="020B0604020202020204" pitchFamily="34" charset="0"/>
              </a:rPr>
              <a:t>(№40-ФЗ «О ФСБ»</a:t>
            </a:r>
            <a:r>
              <a:rPr lang="en-US" sz="2200" dirty="0">
                <a:solidFill>
                  <a:schemeClr val="bg2">
                    <a:lumMod val="50000"/>
                  </a:schemeClr>
                </a:solidFill>
                <a:latin typeface="Arial" panose="020B0604020202020204" pitchFamily="34" charset="0"/>
                <a:cs typeface="Arial" panose="020B0604020202020204" pitchFamily="34" charset="0"/>
              </a:rPr>
              <a:t> | </a:t>
            </a:r>
            <a:r>
              <a:rPr lang="ru-RU" sz="2200" dirty="0">
                <a:solidFill>
                  <a:schemeClr val="bg2">
                    <a:lumMod val="50000"/>
                  </a:schemeClr>
                </a:solidFill>
                <a:latin typeface="Arial" panose="020B0604020202020204" pitchFamily="34" charset="0"/>
                <a:cs typeface="Arial" panose="020B0604020202020204" pitchFamily="34" charset="0"/>
              </a:rPr>
              <a:t>Статья 11.2. Обеспечение информационной безопасности)</a:t>
            </a:r>
          </a:p>
        </p:txBody>
      </p:sp>
      <p:sp>
        <p:nvSpPr>
          <p:cNvPr id="3" name="Объект 2"/>
          <p:cNvSpPr>
            <a:spLocks noGrp="1"/>
          </p:cNvSpPr>
          <p:nvPr>
            <p:ph idx="4294967295"/>
          </p:nvPr>
        </p:nvSpPr>
        <p:spPr>
          <a:xfrm>
            <a:off x="901337" y="1463039"/>
            <a:ext cx="10450286" cy="4702629"/>
          </a:xfrm>
        </p:spPr>
        <p:txBody>
          <a:bodyPr>
            <a:noAutofit/>
          </a:bodyPr>
          <a:lstStyle/>
          <a:p>
            <a:pPr marL="0" indent="0">
              <a:buNone/>
            </a:pPr>
            <a:r>
              <a:rPr lang="ru-RU" sz="2000" b="1" dirty="0"/>
              <a:t>Обеспечение информационной безопасности — деятельность органов ФСБ России, осуществляемая ими в пределах своих полномочий:</a:t>
            </a:r>
          </a:p>
          <a:p>
            <a:pPr lvl="0"/>
            <a:r>
              <a:rPr lang="ru-RU" sz="2000" b="1" dirty="0"/>
              <a:t>при формировании и реализации государственной и научно-технической политики в области обеспечения информационной безопасности, в том числе с использованием инженерно-технических и криптографических средств;</a:t>
            </a:r>
          </a:p>
          <a:p>
            <a:pPr lvl="0"/>
            <a:r>
              <a:rPr lang="ru-RU" sz="2000" b="1" dirty="0"/>
              <a:t>при обеспечении криптографическими и инженерно-техническими методами безопасности информационно-телекоммуникационных систем, а также систем шифрованной, засекреченной и иных видов специальной связи в России и её учреждениях, находящихся за пределами России.</a:t>
            </a:r>
          </a:p>
          <a:p>
            <a:pPr lvl="0"/>
            <a:r>
              <a:rPr lang="ru-RU" sz="2000" b="1" dirty="0"/>
              <a:t>лицензирование и сертификация отдельных видов деятельности, предусматривающих допуск к государственной тайне Российской Федерации.</a:t>
            </a:r>
          </a:p>
          <a:p>
            <a:endParaRPr lang="ru-RU" sz="2000" b="1" dirty="0"/>
          </a:p>
        </p:txBody>
      </p:sp>
      <p:cxnSp>
        <p:nvCxnSpPr>
          <p:cNvPr id="5" name="Прямая соединительная линия 4"/>
          <p:cNvCxnSpPr/>
          <p:nvPr/>
        </p:nvCxnSpPr>
        <p:spPr>
          <a:xfrm>
            <a:off x="1828800" y="1463039"/>
            <a:ext cx="859535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37467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530167" y="1886425"/>
            <a:ext cx="6941788" cy="3116648"/>
          </a:xfrm>
        </p:spPr>
        <p:txBody>
          <a:bodyPr>
            <a:normAutofit fontScale="90000"/>
          </a:bodyPr>
          <a:lstStyle/>
          <a:p>
            <a:r>
              <a:rPr lang="ru-RU" b="1" dirty="0">
                <a:latin typeface="Arial" panose="020B0604020202020204" pitchFamily="34" charset="0"/>
                <a:cs typeface="Arial" panose="020B0604020202020204" pitchFamily="34" charset="0"/>
              </a:rPr>
              <a:t>Управление «К» МВД России</a:t>
            </a:r>
            <a:br>
              <a:rPr lang="ru-RU" b="1" dirty="0">
                <a:latin typeface="Arial" panose="020B0604020202020204" pitchFamily="34" charset="0"/>
                <a:cs typeface="Arial" panose="020B0604020202020204" pitchFamily="34" charset="0"/>
              </a:rPr>
            </a:br>
            <a:r>
              <a:rPr lang="ru-RU" b="1" dirty="0">
                <a:latin typeface="Arial" panose="020B0604020202020204" pitchFamily="34" charset="0"/>
                <a:cs typeface="Arial" panose="020B0604020202020204" pitchFamily="34" charset="0"/>
              </a:rPr>
              <a:t>(Бюро специальных технических мероприятий МВД РФ)</a:t>
            </a:r>
            <a:br>
              <a:rPr lang="ru-RU" b="1" dirty="0"/>
            </a:br>
            <a:br>
              <a:rPr lang="ru-RU" b="1" dirty="0"/>
            </a:br>
            <a:br>
              <a:rPr lang="ru-RU" dirty="0">
                <a:latin typeface="Arial" panose="020B0604020202020204" pitchFamily="34" charset="0"/>
                <a:cs typeface="Arial" panose="020B0604020202020204" pitchFamily="34" charset="0"/>
              </a:rPr>
            </a:br>
            <a:endParaRPr lang="ru-RU" dirty="0"/>
          </a:p>
        </p:txBody>
      </p:sp>
      <p:sp>
        <p:nvSpPr>
          <p:cNvPr id="3" name="Объект 2"/>
          <p:cNvSpPr>
            <a:spLocks noGrp="1"/>
          </p:cNvSpPr>
          <p:nvPr>
            <p:ph type="body" idx="4294967295"/>
          </p:nvPr>
        </p:nvSpPr>
        <p:spPr>
          <a:xfrm>
            <a:off x="2355850" y="9006341"/>
            <a:ext cx="8159750" cy="954087"/>
          </a:xfrm>
        </p:spPr>
        <p:txBody>
          <a:bodyPr>
            <a:normAutofit/>
          </a:bodyPr>
          <a:lstStyle/>
          <a:p>
            <a:pPr marL="0" indent="0">
              <a:buNone/>
            </a:pPr>
            <a:br>
              <a:rPr lang="ru-RU" b="1" dirty="0"/>
            </a:br>
            <a:br>
              <a:rPr lang="ru-RU" dirty="0"/>
            </a:br>
            <a:endParaRPr lang="ru-RU" dirty="0"/>
          </a:p>
        </p:txBody>
      </p:sp>
      <p:pic>
        <p:nvPicPr>
          <p:cNvPr id="4098" name="Picture 2" descr="https://s0.rbk.ru/v6_top_pics/resized/945xH/media/img/3/87/754598831203873.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3291" y="834729"/>
            <a:ext cx="2639876" cy="5193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89353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982132"/>
            <a:ext cx="9601196" cy="1081799"/>
          </a:xfrm>
        </p:spPr>
        <p:txBody>
          <a:bodyPr>
            <a:normAutofit/>
          </a:bodyPr>
          <a:lstStyle/>
          <a:p>
            <a:r>
              <a:rPr lang="ru-RU" b="1" dirty="0">
                <a:latin typeface="Arial" panose="020B0604020202020204" pitchFamily="34" charset="0"/>
                <a:cs typeface="Arial" panose="020B0604020202020204" pitchFamily="34" charset="0"/>
              </a:rPr>
              <a:t>Основные направления работы</a:t>
            </a:r>
          </a:p>
        </p:txBody>
      </p:sp>
      <p:sp>
        <p:nvSpPr>
          <p:cNvPr id="3" name="Объект 2"/>
          <p:cNvSpPr>
            <a:spLocks noGrp="1"/>
          </p:cNvSpPr>
          <p:nvPr>
            <p:ph idx="1"/>
          </p:nvPr>
        </p:nvSpPr>
        <p:spPr>
          <a:xfrm>
            <a:off x="782320" y="1656080"/>
            <a:ext cx="10660743" cy="4392023"/>
          </a:xfrm>
        </p:spPr>
        <p:txBody>
          <a:bodyPr>
            <a:normAutofit/>
          </a:bodyPr>
          <a:lstStyle/>
          <a:p>
            <a:pPr marL="571500" indent="-571500">
              <a:buFont typeface="+mj-lt"/>
              <a:buAutoNum type="romanUcPeriod"/>
            </a:pPr>
            <a:r>
              <a:rPr lang="ru-RU" sz="2600" b="1" dirty="0">
                <a:solidFill>
                  <a:srgbClr val="FF0000"/>
                </a:solidFill>
              </a:rPr>
              <a:t>Борьба с преступлениями в сфере компьютерной информации: </a:t>
            </a:r>
          </a:p>
          <a:p>
            <a:r>
              <a:rPr lang="ru-RU" b="1" dirty="0"/>
              <a:t>выявление и пресечение фактов неправомерного доступа к компьютерной информации; </a:t>
            </a:r>
          </a:p>
          <a:p>
            <a:r>
              <a:rPr lang="ru-RU" b="1" dirty="0"/>
              <a:t>борьба с изготовлением, распространением и использованием вредоносных программ для ЭВМ; </a:t>
            </a:r>
          </a:p>
          <a:p>
            <a:r>
              <a:rPr lang="ru-RU" b="1" dirty="0"/>
              <a:t>противодействие мошенническим действиям с использованием возможностей электронных платежных систем; </a:t>
            </a:r>
          </a:p>
          <a:p>
            <a:r>
              <a:rPr lang="ru-RU" b="1" dirty="0"/>
              <a:t>борьба с распространением порнографических материалов с участием несовершеннолетних через сеть Интернет.</a:t>
            </a:r>
          </a:p>
          <a:p>
            <a:endParaRPr lang="ru-RU" dirty="0"/>
          </a:p>
        </p:txBody>
      </p:sp>
    </p:spTree>
    <p:extLst>
      <p:ext uri="{BB962C8B-B14F-4D97-AF65-F5344CB8AC3E}">
        <p14:creationId xmlns:p14="http://schemas.microsoft.com/office/powerpoint/2010/main" val="387900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117C6B-24F2-4B19-8D33-5CEF6CC81271}"/>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D55EB578-470B-4075-ADA6-F5800A5A756B}"/>
              </a:ext>
            </a:extLst>
          </p:cNvPr>
          <p:cNvSpPr>
            <a:spLocks noGrp="1"/>
          </p:cNvSpPr>
          <p:nvPr>
            <p:ph idx="1"/>
          </p:nvPr>
        </p:nvSpPr>
        <p:spPr/>
        <p:txBody>
          <a:bodyPr>
            <a:normAutofit/>
          </a:bodyPr>
          <a:lstStyle/>
          <a:p>
            <a:r>
              <a:rPr lang="ru-RU" sz="2400" b="0" i="0" dirty="0">
                <a:solidFill>
                  <a:srgbClr val="0C1A4B"/>
                </a:solidFill>
                <a:effectLst/>
                <a:latin typeface="IBM Plex Sans"/>
              </a:rPr>
              <a:t>Цели Национальной программы «Цифровая экономика Российской Федерации» - сделать интернет доступным для всех, покрыть крупнейшие города связью 5G, защитить информацию граждан, бизнеса и государства, повысить эффективность основных отраслей экономики, подготовить кадры для работы в цифровой среде, увеличить долю затрат на развитие цифровой экономики в ВВП страны в 3 раза.</a:t>
            </a:r>
            <a:endParaRPr lang="ru-RU" sz="2400" dirty="0"/>
          </a:p>
        </p:txBody>
      </p:sp>
    </p:spTree>
    <p:extLst>
      <p:ext uri="{BB962C8B-B14F-4D97-AF65-F5344CB8AC3E}">
        <p14:creationId xmlns:p14="http://schemas.microsoft.com/office/powerpoint/2010/main" val="235583909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txBox="1">
            <a:spLocks/>
          </p:cNvSpPr>
          <p:nvPr/>
        </p:nvSpPr>
        <p:spPr>
          <a:xfrm>
            <a:off x="822960" y="731520"/>
            <a:ext cx="10620103" cy="5316583"/>
          </a:xfrm>
          <a:prstGeom prst="rect">
            <a:avLst/>
          </a:prstGeom>
        </p:spPr>
        <p:txBody>
          <a:bodyPr>
            <a:normAutofit fontScale="92500"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571500" indent="-571500">
              <a:buFont typeface="+mj-lt"/>
              <a:buAutoNum type="romanUcPeriod" startAt="2"/>
            </a:pPr>
            <a:r>
              <a:rPr lang="ru-RU" sz="2800" b="1" dirty="0">
                <a:solidFill>
                  <a:srgbClr val="FF0000"/>
                </a:solidFill>
              </a:rPr>
              <a:t>Пресечение противоправных действий в информационно-телекоммуникационных сетях, включая сеть Интернет:</a:t>
            </a:r>
          </a:p>
          <a:p>
            <a:r>
              <a:rPr lang="ru-RU" sz="2800" b="1" dirty="0"/>
              <a:t>выявление и пресечение преступлений, связанных с незаконным использованием ресурсов сетей сотовой и проводной связи; </a:t>
            </a:r>
          </a:p>
          <a:p>
            <a:r>
              <a:rPr lang="ru-RU" sz="2800" b="1" dirty="0"/>
              <a:t>противодействие мошенническим действиям, совершаемым с использованием информационно-телекоммуникационных сетей, включая сеть Интернет; </a:t>
            </a:r>
          </a:p>
          <a:p>
            <a:r>
              <a:rPr lang="ru-RU" sz="2800" b="1" dirty="0"/>
              <a:t>противодействие и пресечение попыток неправомерного доступа к коммерческим каналам спутникового и кабельного телевидения.</a:t>
            </a:r>
          </a:p>
          <a:p>
            <a:pPr marL="0" indent="0">
              <a:buNone/>
            </a:pPr>
            <a:endParaRPr lang="ru-RU" b="1" dirty="0"/>
          </a:p>
        </p:txBody>
      </p:sp>
    </p:spTree>
    <p:extLst>
      <p:ext uri="{BB962C8B-B14F-4D97-AF65-F5344CB8AC3E}">
        <p14:creationId xmlns:p14="http://schemas.microsoft.com/office/powerpoint/2010/main" val="329419538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p:cNvSpPr txBox="1">
            <a:spLocks/>
          </p:cNvSpPr>
          <p:nvPr/>
        </p:nvSpPr>
        <p:spPr>
          <a:xfrm>
            <a:off x="757646" y="535577"/>
            <a:ext cx="10814594" cy="5734594"/>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514350" lvl="0" indent="-514350">
              <a:buFont typeface="+mj-lt"/>
              <a:buAutoNum type="romanUcPeriod" startAt="3"/>
            </a:pPr>
            <a:r>
              <a:rPr lang="ru-RU" b="1" dirty="0">
                <a:solidFill>
                  <a:srgbClr val="FF0000"/>
                </a:solidFill>
              </a:rPr>
              <a:t>Борьба с незаконным оборотом радиоэлектронных и специальных технических средств.</a:t>
            </a:r>
          </a:p>
          <a:p>
            <a:pPr marL="514350" lvl="0" indent="-514350">
              <a:buFont typeface="+mj-lt"/>
              <a:buAutoNum type="romanUcPeriod" startAt="3"/>
            </a:pPr>
            <a:r>
              <a:rPr lang="ru-RU" b="1" dirty="0">
                <a:solidFill>
                  <a:srgbClr val="FF0000"/>
                </a:solidFill>
              </a:rPr>
              <a:t>Выявление и пресечение фактов нарушения авторских и смежных прав в сфере информационных технологий.</a:t>
            </a:r>
          </a:p>
          <a:p>
            <a:pPr marL="514350" lvl="0" indent="-514350">
              <a:buFont typeface="+mj-lt"/>
              <a:buAutoNum type="romanUcPeriod" startAt="3"/>
            </a:pPr>
            <a:r>
              <a:rPr lang="ru-RU" b="1" dirty="0">
                <a:solidFill>
                  <a:srgbClr val="FF0000"/>
                </a:solidFill>
              </a:rPr>
              <a:t>Борьба с международными преступлениями в сфере информационных технологий: противодействие преступлениям в сфере информационных технологий, носящим международный характер; взаимодействие с национальными контактными пунктами зарубежных государств.</a:t>
            </a:r>
          </a:p>
          <a:p>
            <a:pPr marL="514350" indent="-514350">
              <a:buFont typeface="+mj-lt"/>
              <a:buAutoNum type="romanUcPeriod" startAt="3"/>
            </a:pPr>
            <a:r>
              <a:rPr lang="ru-RU" b="1" dirty="0">
                <a:solidFill>
                  <a:srgbClr val="FF0000"/>
                </a:solidFill>
              </a:rPr>
              <a:t>Международное сотрудничество в области борьбы с преступлениями, совершаемыми с использованием информационных технологий.</a:t>
            </a:r>
          </a:p>
        </p:txBody>
      </p:sp>
    </p:spTree>
    <p:extLst>
      <p:ext uri="{BB962C8B-B14F-4D97-AF65-F5344CB8AC3E}">
        <p14:creationId xmlns:p14="http://schemas.microsoft.com/office/powerpoint/2010/main" val="641508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28757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7D1C40-C35A-47B6-978D-13B487EB8203}"/>
              </a:ext>
            </a:extLst>
          </p:cNvPr>
          <p:cNvSpPr>
            <a:spLocks noGrp="1"/>
          </p:cNvSpPr>
          <p:nvPr>
            <p:ph type="title"/>
          </p:nvPr>
        </p:nvSpPr>
        <p:spPr/>
        <p:txBody>
          <a:bodyPr/>
          <a:lstStyle/>
          <a:p>
            <a:r>
              <a:rPr lang="ru-RU" b="1" dirty="0"/>
              <a:t>Лекция 3</a:t>
            </a:r>
          </a:p>
        </p:txBody>
      </p:sp>
    </p:spTree>
    <p:extLst>
      <p:ext uri="{BB962C8B-B14F-4D97-AF65-F5344CB8AC3E}">
        <p14:creationId xmlns:p14="http://schemas.microsoft.com/office/powerpoint/2010/main" val="34949026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D54E75-51A3-4775-ACBA-B3A431506803}"/>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DCB04974-F84F-4247-BC91-559B73783164}"/>
              </a:ext>
            </a:extLst>
          </p:cNvPr>
          <p:cNvSpPr>
            <a:spLocks noGrp="1"/>
          </p:cNvSpPr>
          <p:nvPr>
            <p:ph idx="1"/>
          </p:nvPr>
        </p:nvSpPr>
        <p:spPr>
          <a:xfrm>
            <a:off x="1864311" y="2133600"/>
            <a:ext cx="9640301" cy="3777622"/>
          </a:xfrm>
        </p:spPr>
        <p:txBody>
          <a:bodyPr/>
          <a:lstStyle/>
          <a:p>
            <a:pPr indent="0">
              <a:lnSpc>
                <a:spcPct val="115000"/>
              </a:lnSpc>
              <a:buNone/>
            </a:pP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Концепция информационной безопасности Федеральной службы государственной статистики РФ.  </a:t>
            </a:r>
            <a:endParaRPr lang="ru-RU" sz="2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AutoShape 2">
            <a:extLst>
              <a:ext uri="{FF2B5EF4-FFF2-40B4-BE49-F238E27FC236}">
                <a16:creationId xmlns:a16="http://schemas.microsoft.com/office/drawing/2014/main" id="{9C5D795E-EF23-44A8-92BC-E921CE41129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50759606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1BE0FE-9D69-4B31-963E-80F801279E71}"/>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AEB6A745-FBD9-42FF-A9B9-64F013E2978D}"/>
              </a:ext>
            </a:extLst>
          </p:cNvPr>
          <p:cNvPicPr>
            <a:picLocks noGrp="1" noChangeAspect="1"/>
          </p:cNvPicPr>
          <p:nvPr>
            <p:ph idx="1"/>
          </p:nvPr>
        </p:nvPicPr>
        <p:blipFill rotWithShape="1">
          <a:blip r:embed="rId2"/>
          <a:srcRect l="29411" t="10025" r="30542" b="3271"/>
          <a:stretch/>
        </p:blipFill>
        <p:spPr>
          <a:xfrm>
            <a:off x="3391270" y="710214"/>
            <a:ext cx="4962617" cy="5939161"/>
          </a:xfrm>
        </p:spPr>
      </p:pic>
    </p:spTree>
    <p:extLst>
      <p:ext uri="{BB962C8B-B14F-4D97-AF65-F5344CB8AC3E}">
        <p14:creationId xmlns:p14="http://schemas.microsoft.com/office/powerpoint/2010/main" val="40959220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129DCB-11C1-47E6-8BA5-C0FCA4C6E70A}"/>
              </a:ext>
            </a:extLst>
          </p:cNvPr>
          <p:cNvSpPr>
            <a:spLocks noGrp="1"/>
          </p:cNvSpPr>
          <p:nvPr>
            <p:ph type="title"/>
          </p:nvPr>
        </p:nvSpPr>
        <p:spPr/>
        <p:txBody>
          <a:bodyPr/>
          <a:lstStyle/>
          <a:p>
            <a:r>
              <a:rPr lang="ru-RU" b="1" dirty="0"/>
              <a:t>Угрозы информационной безопасности</a:t>
            </a:r>
          </a:p>
        </p:txBody>
      </p:sp>
      <p:sp>
        <p:nvSpPr>
          <p:cNvPr id="3" name="Объект 2">
            <a:extLst>
              <a:ext uri="{FF2B5EF4-FFF2-40B4-BE49-F238E27FC236}">
                <a16:creationId xmlns:a16="http://schemas.microsoft.com/office/drawing/2014/main" id="{F4D9F261-213D-40BC-87F3-ACE9755C122D}"/>
              </a:ext>
            </a:extLst>
          </p:cNvPr>
          <p:cNvSpPr>
            <a:spLocks noGrp="1"/>
          </p:cNvSpPr>
          <p:nvPr>
            <p:ph idx="1"/>
          </p:nvPr>
        </p:nvSpPr>
        <p:spPr/>
        <p:txBody>
          <a:bodyPr/>
          <a:lstStyle/>
          <a:p>
            <a:endParaRPr lang="ru-RU"/>
          </a:p>
        </p:txBody>
      </p:sp>
    </p:spTree>
    <p:extLst>
      <p:ext uri="{BB962C8B-B14F-4D97-AF65-F5344CB8AC3E}">
        <p14:creationId xmlns:p14="http://schemas.microsoft.com/office/powerpoint/2010/main" val="374744955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3C88DF-76D1-4020-810C-E888BC11A1D8}"/>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id="{4219AAC7-F308-4FF2-842E-A7F1872C0B0C}"/>
              </a:ext>
            </a:extLst>
          </p:cNvPr>
          <p:cNvPicPr>
            <a:picLocks noGrp="1" noChangeAspect="1"/>
          </p:cNvPicPr>
          <p:nvPr>
            <p:ph idx="1"/>
          </p:nvPr>
        </p:nvPicPr>
        <p:blipFill rotWithShape="1">
          <a:blip r:embed="rId2"/>
          <a:srcRect r="-513" b="11026"/>
          <a:stretch/>
        </p:blipFill>
        <p:spPr>
          <a:xfrm>
            <a:off x="2254928" y="532660"/>
            <a:ext cx="8993080" cy="5701230"/>
          </a:xfrm>
          <a:prstGeom prst="rect">
            <a:avLst/>
          </a:prstGeom>
        </p:spPr>
      </p:pic>
    </p:spTree>
    <p:extLst>
      <p:ext uri="{BB962C8B-B14F-4D97-AF65-F5344CB8AC3E}">
        <p14:creationId xmlns:p14="http://schemas.microsoft.com/office/powerpoint/2010/main" val="266599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0442FB4-DF78-4CA1-9E12-97AE6BFA036E}"/>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id="{64002EE9-51DF-49BA-B796-6400EAEB27DC}"/>
              </a:ext>
            </a:extLst>
          </p:cNvPr>
          <p:cNvPicPr>
            <a:picLocks noGrp="1" noChangeAspect="1"/>
          </p:cNvPicPr>
          <p:nvPr>
            <p:ph idx="1"/>
          </p:nvPr>
        </p:nvPicPr>
        <p:blipFill>
          <a:blip r:embed="rId2"/>
          <a:stretch>
            <a:fillRect/>
          </a:stretch>
        </p:blipFill>
        <p:spPr>
          <a:xfrm>
            <a:off x="2183907" y="624110"/>
            <a:ext cx="9241654" cy="5287740"/>
          </a:xfrm>
          <a:prstGeom prst="rect">
            <a:avLst/>
          </a:prstGeom>
        </p:spPr>
      </p:pic>
    </p:spTree>
    <p:extLst>
      <p:ext uri="{BB962C8B-B14F-4D97-AF65-F5344CB8AC3E}">
        <p14:creationId xmlns:p14="http://schemas.microsoft.com/office/powerpoint/2010/main" val="405017591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665424-F1CE-4B80-B888-1A9400F9B867}"/>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id="{CB26FDBA-A95C-4F26-A880-D6924A813017}"/>
              </a:ext>
            </a:extLst>
          </p:cNvPr>
          <p:cNvPicPr>
            <a:picLocks noGrp="1" noChangeAspect="1"/>
          </p:cNvPicPr>
          <p:nvPr>
            <p:ph idx="1"/>
          </p:nvPr>
        </p:nvPicPr>
        <p:blipFill rotWithShape="1">
          <a:blip r:embed="rId2"/>
          <a:srcRect l="8440" t="341" r="10040" b="1"/>
          <a:stretch/>
        </p:blipFill>
        <p:spPr>
          <a:xfrm>
            <a:off x="2192785" y="754601"/>
            <a:ext cx="9089886" cy="5183881"/>
          </a:xfrm>
          <a:prstGeom prst="rect">
            <a:avLst/>
          </a:prstGeom>
        </p:spPr>
      </p:pic>
    </p:spTree>
    <p:extLst>
      <p:ext uri="{BB962C8B-B14F-4D97-AF65-F5344CB8AC3E}">
        <p14:creationId xmlns:p14="http://schemas.microsoft.com/office/powerpoint/2010/main" val="1484003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C29254-BEBE-45CA-8E63-33E9C1C5FE90}"/>
              </a:ext>
            </a:extLst>
          </p:cNvPr>
          <p:cNvSpPr>
            <a:spLocks noGrp="1"/>
          </p:cNvSpPr>
          <p:nvPr>
            <p:ph type="title"/>
          </p:nvPr>
        </p:nvSpPr>
        <p:spPr/>
        <p:txBody>
          <a:bodyPr/>
          <a:lstStyle/>
          <a:p>
            <a:endParaRPr lang="ru-RU" dirty="0"/>
          </a:p>
        </p:txBody>
      </p:sp>
      <p:sp>
        <p:nvSpPr>
          <p:cNvPr id="3" name="Объект 2">
            <a:extLst>
              <a:ext uri="{FF2B5EF4-FFF2-40B4-BE49-F238E27FC236}">
                <a16:creationId xmlns:a16="http://schemas.microsoft.com/office/drawing/2014/main" id="{537210EA-2570-4C1D-994F-AAEA15A343E8}"/>
              </a:ext>
            </a:extLst>
          </p:cNvPr>
          <p:cNvSpPr>
            <a:spLocks noGrp="1"/>
          </p:cNvSpPr>
          <p:nvPr>
            <p:ph idx="1"/>
          </p:nvPr>
        </p:nvSpPr>
        <p:spPr/>
        <p:txBody>
          <a:bodyPr/>
          <a:lstStyle/>
          <a:p>
            <a:pPr algn="l"/>
            <a:r>
              <a:rPr lang="ru-RU" b="1" i="0" dirty="0">
                <a:solidFill>
                  <a:srgbClr val="FF0000"/>
                </a:solidFill>
                <a:effectLst/>
                <a:latin typeface="PT Sans"/>
              </a:rPr>
              <a:t>Что такое «цифровая экономика»? </a:t>
            </a:r>
            <a:r>
              <a:rPr lang="ru-RU" b="0" i="0" dirty="0">
                <a:solidFill>
                  <a:srgbClr val="212529"/>
                </a:solidFill>
                <a:effectLst/>
                <a:latin typeface="PT Sans"/>
              </a:rPr>
              <a:t>Это данные, которые создаются с помощью различных сенсоров, источников формирования данных, хранятся, защищаются, обрабатываются и на их основе принимаются продуманные качественные решения. Соответственно, формируется новая добавленная стоимость.</a:t>
            </a:r>
          </a:p>
          <a:p>
            <a:r>
              <a:rPr lang="ru-RU" dirty="0">
                <a:solidFill>
                  <a:srgbClr val="212529"/>
                </a:solidFill>
                <a:latin typeface="PT Sans"/>
              </a:rPr>
              <a:t>На конференции ЦИПР-2017 министр связи и массовых коммуникаций Николай Никифоров рассказал о программе «Цифровая экономика России – 2024». </a:t>
            </a:r>
          </a:p>
          <a:p>
            <a:endParaRPr lang="ru-RU" dirty="0"/>
          </a:p>
        </p:txBody>
      </p:sp>
    </p:spTree>
    <p:extLst>
      <p:ext uri="{BB962C8B-B14F-4D97-AF65-F5344CB8AC3E}">
        <p14:creationId xmlns:p14="http://schemas.microsoft.com/office/powerpoint/2010/main" val="241999615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6A48EE-D047-4B58-91DF-8BCEB146DD9E}"/>
              </a:ext>
            </a:extLst>
          </p:cNvPr>
          <p:cNvSpPr>
            <a:spLocks noGrp="1"/>
          </p:cNvSpPr>
          <p:nvPr>
            <p:ph type="title"/>
          </p:nvPr>
        </p:nvSpPr>
        <p:spPr/>
        <p:txBody>
          <a:bodyPr/>
          <a:lstStyle/>
          <a:p>
            <a:endParaRPr lang="ru-RU"/>
          </a:p>
        </p:txBody>
      </p:sp>
      <p:pic>
        <p:nvPicPr>
          <p:cNvPr id="3074" name="Picture 2">
            <a:extLst>
              <a:ext uri="{FF2B5EF4-FFF2-40B4-BE49-F238E27FC236}">
                <a16:creationId xmlns:a16="http://schemas.microsoft.com/office/drawing/2014/main" id="{D20CC48B-50C5-4A0E-A109-78CFA6906B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34827" y="624110"/>
            <a:ext cx="9277165" cy="5287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1380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1919232-80FC-4FF9-BB41-E1E76D9413C8}"/>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id="{169EF6E2-DD45-413F-A571-8474264ED359}"/>
              </a:ext>
            </a:extLst>
          </p:cNvPr>
          <p:cNvPicPr>
            <a:picLocks noGrp="1" noChangeAspect="1"/>
          </p:cNvPicPr>
          <p:nvPr>
            <p:ph idx="1"/>
          </p:nvPr>
        </p:nvPicPr>
        <p:blipFill>
          <a:blip r:embed="rId2"/>
          <a:stretch>
            <a:fillRect/>
          </a:stretch>
        </p:blipFill>
        <p:spPr>
          <a:xfrm>
            <a:off x="1526959" y="275208"/>
            <a:ext cx="10555550" cy="5636642"/>
          </a:xfrm>
          <a:prstGeom prst="rect">
            <a:avLst/>
          </a:prstGeom>
        </p:spPr>
      </p:pic>
    </p:spTree>
    <p:extLst>
      <p:ext uri="{BB962C8B-B14F-4D97-AF65-F5344CB8AC3E}">
        <p14:creationId xmlns:p14="http://schemas.microsoft.com/office/powerpoint/2010/main" val="173405938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C321D2-E547-4343-BB73-CFCCE867EE19}"/>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id="{2CD701FB-240A-472A-AE6F-927E52A17E8E}"/>
              </a:ext>
            </a:extLst>
          </p:cNvPr>
          <p:cNvPicPr>
            <a:picLocks noGrp="1" noChangeAspect="1"/>
          </p:cNvPicPr>
          <p:nvPr>
            <p:ph idx="1"/>
          </p:nvPr>
        </p:nvPicPr>
        <p:blipFill>
          <a:blip r:embed="rId2"/>
          <a:stretch>
            <a:fillRect/>
          </a:stretch>
        </p:blipFill>
        <p:spPr>
          <a:xfrm>
            <a:off x="1819922" y="763480"/>
            <a:ext cx="9259410" cy="5148370"/>
          </a:xfrm>
          <a:prstGeom prst="rect">
            <a:avLst/>
          </a:prstGeom>
        </p:spPr>
      </p:pic>
    </p:spTree>
    <p:extLst>
      <p:ext uri="{BB962C8B-B14F-4D97-AF65-F5344CB8AC3E}">
        <p14:creationId xmlns:p14="http://schemas.microsoft.com/office/powerpoint/2010/main" val="384195762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D8BF20-B6EC-4FDE-91EF-48309884FE4A}"/>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id="{1D718905-720C-40C2-A21D-2E9B345CEE57}"/>
              </a:ext>
            </a:extLst>
          </p:cNvPr>
          <p:cNvPicPr>
            <a:picLocks noGrp="1" noChangeAspect="1"/>
          </p:cNvPicPr>
          <p:nvPr>
            <p:ph idx="1"/>
          </p:nvPr>
        </p:nvPicPr>
        <p:blipFill>
          <a:blip r:embed="rId2"/>
          <a:stretch>
            <a:fillRect/>
          </a:stretch>
        </p:blipFill>
        <p:spPr>
          <a:xfrm>
            <a:off x="1464816" y="532659"/>
            <a:ext cx="10306974" cy="5850385"/>
          </a:xfrm>
          <a:prstGeom prst="rect">
            <a:avLst/>
          </a:prstGeom>
        </p:spPr>
      </p:pic>
    </p:spTree>
    <p:extLst>
      <p:ext uri="{BB962C8B-B14F-4D97-AF65-F5344CB8AC3E}">
        <p14:creationId xmlns:p14="http://schemas.microsoft.com/office/powerpoint/2010/main" val="92330052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DF4608-EB8E-466D-8C81-47839FCAABAA}"/>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id="{75C035F2-6F1E-40E6-B872-A78786D0B42F}"/>
              </a:ext>
            </a:extLst>
          </p:cNvPr>
          <p:cNvPicPr>
            <a:picLocks noGrp="1" noChangeAspect="1"/>
          </p:cNvPicPr>
          <p:nvPr>
            <p:ph idx="1"/>
          </p:nvPr>
        </p:nvPicPr>
        <p:blipFill>
          <a:blip r:embed="rId2"/>
          <a:stretch>
            <a:fillRect/>
          </a:stretch>
        </p:blipFill>
        <p:spPr>
          <a:xfrm>
            <a:off x="1500326" y="195309"/>
            <a:ext cx="10691674" cy="6533965"/>
          </a:xfrm>
          <a:prstGeom prst="rect">
            <a:avLst/>
          </a:prstGeom>
        </p:spPr>
      </p:pic>
    </p:spTree>
    <p:extLst>
      <p:ext uri="{BB962C8B-B14F-4D97-AF65-F5344CB8AC3E}">
        <p14:creationId xmlns:p14="http://schemas.microsoft.com/office/powerpoint/2010/main" val="75287274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83F4DD-37CB-49AF-B6AF-FC691C6A820A}"/>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id="{E3F38B7C-B6E7-41F7-B257-E3AA72F71921}"/>
              </a:ext>
            </a:extLst>
          </p:cNvPr>
          <p:cNvPicPr>
            <a:picLocks noGrp="1" noChangeAspect="1"/>
          </p:cNvPicPr>
          <p:nvPr>
            <p:ph idx="1"/>
          </p:nvPr>
        </p:nvPicPr>
        <p:blipFill>
          <a:blip r:embed="rId2"/>
          <a:stretch>
            <a:fillRect/>
          </a:stretch>
        </p:blipFill>
        <p:spPr>
          <a:xfrm>
            <a:off x="958788" y="328474"/>
            <a:ext cx="10670960" cy="6529526"/>
          </a:xfrm>
          <a:prstGeom prst="rect">
            <a:avLst/>
          </a:prstGeom>
        </p:spPr>
      </p:pic>
    </p:spTree>
    <p:extLst>
      <p:ext uri="{BB962C8B-B14F-4D97-AF65-F5344CB8AC3E}">
        <p14:creationId xmlns:p14="http://schemas.microsoft.com/office/powerpoint/2010/main" val="144913367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40073C-475F-4232-AE9A-3A965170A374}"/>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id="{B235AFF3-A5EC-40BB-B264-65853BA4D817}"/>
              </a:ext>
            </a:extLst>
          </p:cNvPr>
          <p:cNvPicPr>
            <a:picLocks noGrp="1" noChangeAspect="1"/>
          </p:cNvPicPr>
          <p:nvPr>
            <p:ph idx="1"/>
          </p:nvPr>
        </p:nvPicPr>
        <p:blipFill>
          <a:blip r:embed="rId2"/>
          <a:stretch>
            <a:fillRect/>
          </a:stretch>
        </p:blipFill>
        <p:spPr>
          <a:xfrm>
            <a:off x="2192784" y="624109"/>
            <a:ext cx="9311828" cy="5856589"/>
          </a:xfrm>
          <a:prstGeom prst="rect">
            <a:avLst/>
          </a:prstGeom>
        </p:spPr>
      </p:pic>
    </p:spTree>
    <p:extLst>
      <p:ext uri="{BB962C8B-B14F-4D97-AF65-F5344CB8AC3E}">
        <p14:creationId xmlns:p14="http://schemas.microsoft.com/office/powerpoint/2010/main" val="152033261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Содержимое 9"/>
          <p:cNvSpPr>
            <a:spLocks noGrp="1"/>
          </p:cNvSpPr>
          <p:nvPr>
            <p:ph idx="1"/>
          </p:nvPr>
        </p:nvSpPr>
        <p:spPr>
          <a:xfrm>
            <a:off x="1703388" y="4941169"/>
            <a:ext cx="8641084" cy="1512020"/>
          </a:xfrm>
        </p:spPr>
        <p:txBody>
          <a:bodyPr/>
          <a:lstStyle/>
          <a:p>
            <a:pPr eaLnBrk="1" hangingPunct="1"/>
            <a:r>
              <a:rPr lang="ru-RU" altLang="ru-RU" dirty="0"/>
              <a:t>Исследования, проводимые ежегодно отечественными </a:t>
            </a:r>
            <a:br>
              <a:rPr lang="en-US" altLang="ru-RU" dirty="0"/>
            </a:br>
            <a:r>
              <a:rPr lang="ru-RU" altLang="ru-RU" dirty="0"/>
              <a:t>и</a:t>
            </a:r>
            <a:r>
              <a:rPr lang="en-US" altLang="ru-RU" dirty="0"/>
              <a:t> </a:t>
            </a:r>
            <a:r>
              <a:rPr lang="ru-RU" altLang="ru-RU" dirty="0"/>
              <a:t>зарубежными компаниями показывают, что </a:t>
            </a:r>
            <a:r>
              <a:rPr lang="ru-RU" altLang="ru-RU" b="1" dirty="0">
                <a:solidFill>
                  <a:srgbClr val="61106A"/>
                </a:solidFill>
              </a:rPr>
              <a:t>60-80% </a:t>
            </a:r>
            <a:br>
              <a:rPr lang="en-US" altLang="ru-RU" b="1" dirty="0">
                <a:solidFill>
                  <a:srgbClr val="61106A"/>
                </a:solidFill>
              </a:rPr>
            </a:br>
            <a:r>
              <a:rPr lang="ru-RU" altLang="ru-RU" b="1" dirty="0">
                <a:solidFill>
                  <a:srgbClr val="9A5AA4"/>
                </a:solidFill>
              </a:rPr>
              <a:t>всех</a:t>
            </a:r>
            <a:r>
              <a:rPr lang="en-US" altLang="ru-RU" b="1" dirty="0">
                <a:solidFill>
                  <a:srgbClr val="9A5AA4"/>
                </a:solidFill>
              </a:rPr>
              <a:t> </a:t>
            </a:r>
            <a:r>
              <a:rPr lang="ru-RU" altLang="ru-RU" dirty="0"/>
              <a:t>инцидентов, связанных с нарушениями политик ИБ, происходит</a:t>
            </a:r>
            <a:r>
              <a:rPr lang="en-US" altLang="ru-RU" dirty="0"/>
              <a:t> </a:t>
            </a:r>
            <a:r>
              <a:rPr lang="ru-RU" altLang="ru-RU" b="1" dirty="0">
                <a:solidFill>
                  <a:srgbClr val="9A5AA4"/>
                </a:solidFill>
              </a:rPr>
              <a:t>по вине персонала.</a:t>
            </a:r>
            <a:endParaRPr lang="ru-RU" altLang="ru-RU" dirty="0">
              <a:solidFill>
                <a:srgbClr val="9A5AA4"/>
              </a:solidFill>
            </a:endParaRPr>
          </a:p>
        </p:txBody>
      </p:sp>
      <p:sp>
        <p:nvSpPr>
          <p:cNvPr id="4" name="Номер слайда 3"/>
          <p:cNvSpPr>
            <a:spLocks noGrp="1"/>
          </p:cNvSpPr>
          <p:nvPr>
            <p:ph type="sldNum" sz="quarter" idx="10"/>
          </p:nvPr>
        </p:nvSpPr>
        <p:spPr/>
        <p:txBody>
          <a:bodyPr/>
          <a:lstStyle/>
          <a:p>
            <a:pPr>
              <a:defRPr/>
            </a:pPr>
            <a:fld id="{3AE07265-2AC5-4484-BE3A-928762CD4E66}" type="slidenum">
              <a:rPr lang="ru-RU"/>
              <a:pPr>
                <a:defRPr/>
              </a:pPr>
              <a:t>137</a:t>
            </a:fld>
            <a:endParaRPr lang="ru-RU"/>
          </a:p>
        </p:txBody>
      </p:sp>
      <p:pic>
        <p:nvPicPr>
          <p:cNvPr id="7" name="Picture 15" descr="earthq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4175" y="1609725"/>
            <a:ext cx="2184400" cy="1454150"/>
          </a:xfrm>
          <a:prstGeom prst="rect">
            <a:avLst/>
          </a:prstGeom>
          <a:noFill/>
          <a:ln w="12700" algn="ctr">
            <a:solidFill>
              <a:srgbClr val="777777"/>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0" descr="po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4175" y="3240089"/>
            <a:ext cx="2203450" cy="1457325"/>
          </a:xfrm>
          <a:prstGeom prst="rect">
            <a:avLst/>
          </a:prstGeom>
          <a:noFill/>
          <a:ln w="12700">
            <a:solidFill>
              <a:srgbClr val="777777"/>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3" descr="wmprob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689101"/>
            <a:ext cx="4211638" cy="3103563"/>
          </a:xfrm>
          <a:prstGeom prst="rect">
            <a:avLst/>
          </a:prstGeom>
          <a:noFill/>
          <a:ln w="12700" algn="ctr">
            <a:solidFill>
              <a:srgbClr val="777777"/>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026" name="Диаграмма 10"/>
          <p:cNvGraphicFramePr>
            <a:graphicFrameLocks/>
          </p:cNvGraphicFramePr>
          <p:nvPr/>
        </p:nvGraphicFramePr>
        <p:xfrm>
          <a:off x="4727575" y="1800225"/>
          <a:ext cx="3690938" cy="2914650"/>
        </p:xfrm>
        <a:graphic>
          <a:graphicData uri="http://schemas.openxmlformats.org/presentationml/2006/ole">
            <mc:AlternateContent xmlns:mc="http://schemas.openxmlformats.org/markup-compatibility/2006">
              <mc:Choice xmlns:v="urn:schemas-microsoft-com:vml" Requires="v">
                <p:oleObj name="Worksheet" r:id="rId5" imgW="3695639" imgH="2914701" progId="Excel.Sheet.8">
                  <p:embed/>
                </p:oleObj>
              </mc:Choice>
              <mc:Fallback>
                <p:oleObj name="Worksheet" r:id="rId5" imgW="3695639" imgH="2914701" progId="Excel.Sheet.8">
                  <p:embed/>
                  <p:pic>
                    <p:nvPicPr>
                      <p:cNvPr id="1026" name="Диаграмма 1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7575" y="1800225"/>
                        <a:ext cx="3690938"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Название 1"/>
          <p:cNvSpPr txBox="1">
            <a:spLocks/>
          </p:cNvSpPr>
          <p:nvPr/>
        </p:nvSpPr>
        <p:spPr bwMode="auto">
          <a:xfrm>
            <a:off x="1917918" y="836712"/>
            <a:ext cx="8229600" cy="41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rmAutofit fontScale="97500" lnSpcReduction="10000"/>
          </a:bodyPr>
          <a:lstStyle>
            <a:lvl1pPr algn="l" rtl="0" eaLnBrk="0" fontAlgn="base" hangingPunct="0">
              <a:lnSpc>
                <a:spcPct val="90000"/>
              </a:lnSpc>
              <a:spcBef>
                <a:spcPct val="0"/>
              </a:spcBef>
              <a:spcAft>
                <a:spcPct val="0"/>
              </a:spcAft>
              <a:defRPr sz="3200" kern="1200">
                <a:solidFill>
                  <a:srgbClr val="61106A"/>
                </a:solidFill>
                <a:latin typeface="+mj-lt"/>
                <a:ea typeface="+mj-ea"/>
                <a:cs typeface="+mj-cs"/>
              </a:defRPr>
            </a:lvl1pPr>
            <a:lvl2pPr algn="l" rtl="0" eaLnBrk="0" fontAlgn="base" hangingPunct="0">
              <a:spcBef>
                <a:spcPct val="0"/>
              </a:spcBef>
              <a:spcAft>
                <a:spcPct val="0"/>
              </a:spcAft>
              <a:defRPr sz="3200">
                <a:solidFill>
                  <a:srgbClr val="61106A"/>
                </a:solidFill>
                <a:latin typeface="Arial" charset="0"/>
              </a:defRPr>
            </a:lvl2pPr>
            <a:lvl3pPr algn="l" rtl="0" eaLnBrk="0" fontAlgn="base" hangingPunct="0">
              <a:spcBef>
                <a:spcPct val="0"/>
              </a:spcBef>
              <a:spcAft>
                <a:spcPct val="0"/>
              </a:spcAft>
              <a:defRPr sz="3200">
                <a:solidFill>
                  <a:srgbClr val="61106A"/>
                </a:solidFill>
                <a:latin typeface="Arial" charset="0"/>
              </a:defRPr>
            </a:lvl3pPr>
            <a:lvl4pPr algn="l" rtl="0" eaLnBrk="0" fontAlgn="base" hangingPunct="0">
              <a:spcBef>
                <a:spcPct val="0"/>
              </a:spcBef>
              <a:spcAft>
                <a:spcPct val="0"/>
              </a:spcAft>
              <a:defRPr sz="3200">
                <a:solidFill>
                  <a:srgbClr val="61106A"/>
                </a:solidFill>
                <a:latin typeface="Arial" charset="0"/>
              </a:defRPr>
            </a:lvl4pPr>
            <a:lvl5pPr algn="l" rtl="0" eaLnBrk="0" fontAlgn="base" hangingPunct="0">
              <a:spcBef>
                <a:spcPct val="0"/>
              </a:spcBef>
              <a:spcAft>
                <a:spcPct val="0"/>
              </a:spcAft>
              <a:defRPr sz="3200">
                <a:solidFill>
                  <a:srgbClr val="61106A"/>
                </a:solidFill>
                <a:latin typeface="Arial" charset="0"/>
              </a:defRPr>
            </a:lvl5pPr>
            <a:lvl6pPr marL="457200" algn="l" rtl="0" fontAlgn="base">
              <a:spcBef>
                <a:spcPct val="0"/>
              </a:spcBef>
              <a:spcAft>
                <a:spcPct val="0"/>
              </a:spcAft>
              <a:defRPr sz="3200">
                <a:solidFill>
                  <a:schemeClr val="tx2"/>
                </a:solidFill>
                <a:latin typeface="Arial" charset="0"/>
              </a:defRPr>
            </a:lvl6pPr>
            <a:lvl7pPr marL="914400" algn="l" rtl="0" fontAlgn="base">
              <a:spcBef>
                <a:spcPct val="0"/>
              </a:spcBef>
              <a:spcAft>
                <a:spcPct val="0"/>
              </a:spcAft>
              <a:defRPr sz="3200">
                <a:solidFill>
                  <a:schemeClr val="tx2"/>
                </a:solidFill>
                <a:latin typeface="Arial" charset="0"/>
              </a:defRPr>
            </a:lvl7pPr>
            <a:lvl8pPr marL="1371600" algn="l" rtl="0" fontAlgn="base">
              <a:spcBef>
                <a:spcPct val="0"/>
              </a:spcBef>
              <a:spcAft>
                <a:spcPct val="0"/>
              </a:spcAft>
              <a:defRPr sz="3200">
                <a:solidFill>
                  <a:schemeClr val="tx2"/>
                </a:solidFill>
                <a:latin typeface="Arial" charset="0"/>
              </a:defRPr>
            </a:lvl8pPr>
            <a:lvl9pPr marL="1828800" algn="l" rtl="0" fontAlgn="base">
              <a:spcBef>
                <a:spcPct val="0"/>
              </a:spcBef>
              <a:spcAft>
                <a:spcPct val="0"/>
              </a:spcAft>
              <a:defRPr sz="3200">
                <a:solidFill>
                  <a:schemeClr val="tx2"/>
                </a:solidFill>
                <a:latin typeface="Arial" charset="0"/>
              </a:defRPr>
            </a:lvl9pPr>
          </a:lstStyle>
          <a:p>
            <a:r>
              <a:rPr lang="ru-RU" b="1" dirty="0"/>
              <a:t>КЛАССИФИКАЦИЯ УГРОЗ БЕЗОПАСНОСТИ</a:t>
            </a:r>
          </a:p>
        </p:txBody>
      </p:sp>
    </p:spTree>
    <p:extLst>
      <p:ext uri="{BB962C8B-B14F-4D97-AF65-F5344CB8AC3E}">
        <p14:creationId xmlns:p14="http://schemas.microsoft.com/office/powerpoint/2010/main" val="20506329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F40474ED-FFB8-4C27-8257-A3688A094507}" type="slidenum">
              <a:rPr lang="ru-RU" smtClean="0"/>
              <a:pPr>
                <a:defRPr/>
              </a:pPr>
              <a:t>138</a:t>
            </a:fld>
            <a:endParaRPr lang="ru-RU" dirty="0"/>
          </a:p>
        </p:txBody>
      </p:sp>
      <p:pic>
        <p:nvPicPr>
          <p:cNvPr id="6" name="Изображение 1"/>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10000" r="90000"/>
                    </a14:imgEffect>
                  </a14:imgLayer>
                </a14:imgProps>
              </a:ext>
              <a:ext uri="{28A0092B-C50C-407E-A947-70E740481C1C}">
                <a14:useLocalDpi xmlns:a14="http://schemas.microsoft.com/office/drawing/2010/main" val="0"/>
              </a:ext>
            </a:extLst>
          </a:blip>
          <a:srcRect l="14420" r="7783" b="2339"/>
          <a:stretch/>
        </p:blipFill>
        <p:spPr>
          <a:xfrm>
            <a:off x="2840148" y="2190550"/>
            <a:ext cx="1997344" cy="2873400"/>
          </a:xfrm>
          <a:prstGeom prst="rect">
            <a:avLst/>
          </a:prstGeom>
          <a:effectLst>
            <a:outerShdw blurRad="292100" dist="139700" dir="2700000" algn="tl" rotWithShape="0">
              <a:srgbClr val="000000">
                <a:alpha val="65000"/>
              </a:srgbClr>
            </a:outerShdw>
          </a:effectLst>
        </p:spPr>
      </p:pic>
      <p:sp>
        <p:nvSpPr>
          <p:cNvPr id="7" name="Название 1"/>
          <p:cNvSpPr txBox="1">
            <a:spLocks/>
          </p:cNvSpPr>
          <p:nvPr/>
        </p:nvSpPr>
        <p:spPr bwMode="auto">
          <a:xfrm>
            <a:off x="1917918" y="908720"/>
            <a:ext cx="8229600" cy="41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rmAutofit fontScale="90000"/>
          </a:bodyPr>
          <a:lstStyle>
            <a:lvl1pPr algn="l" rtl="0" eaLnBrk="0" fontAlgn="base" hangingPunct="0">
              <a:lnSpc>
                <a:spcPct val="90000"/>
              </a:lnSpc>
              <a:spcBef>
                <a:spcPct val="0"/>
              </a:spcBef>
              <a:spcAft>
                <a:spcPct val="0"/>
              </a:spcAft>
              <a:defRPr sz="3200" kern="1200">
                <a:solidFill>
                  <a:srgbClr val="61106A"/>
                </a:solidFill>
                <a:latin typeface="+mj-lt"/>
                <a:ea typeface="+mj-ea"/>
                <a:cs typeface="+mj-cs"/>
              </a:defRPr>
            </a:lvl1pPr>
            <a:lvl2pPr algn="l" rtl="0" eaLnBrk="0" fontAlgn="base" hangingPunct="0">
              <a:spcBef>
                <a:spcPct val="0"/>
              </a:spcBef>
              <a:spcAft>
                <a:spcPct val="0"/>
              </a:spcAft>
              <a:defRPr sz="3200">
                <a:solidFill>
                  <a:srgbClr val="61106A"/>
                </a:solidFill>
                <a:latin typeface="Arial" charset="0"/>
              </a:defRPr>
            </a:lvl2pPr>
            <a:lvl3pPr algn="l" rtl="0" eaLnBrk="0" fontAlgn="base" hangingPunct="0">
              <a:spcBef>
                <a:spcPct val="0"/>
              </a:spcBef>
              <a:spcAft>
                <a:spcPct val="0"/>
              </a:spcAft>
              <a:defRPr sz="3200">
                <a:solidFill>
                  <a:srgbClr val="61106A"/>
                </a:solidFill>
                <a:latin typeface="Arial" charset="0"/>
              </a:defRPr>
            </a:lvl3pPr>
            <a:lvl4pPr algn="l" rtl="0" eaLnBrk="0" fontAlgn="base" hangingPunct="0">
              <a:spcBef>
                <a:spcPct val="0"/>
              </a:spcBef>
              <a:spcAft>
                <a:spcPct val="0"/>
              </a:spcAft>
              <a:defRPr sz="3200">
                <a:solidFill>
                  <a:srgbClr val="61106A"/>
                </a:solidFill>
                <a:latin typeface="Arial" charset="0"/>
              </a:defRPr>
            </a:lvl4pPr>
            <a:lvl5pPr algn="l" rtl="0" eaLnBrk="0" fontAlgn="base" hangingPunct="0">
              <a:spcBef>
                <a:spcPct val="0"/>
              </a:spcBef>
              <a:spcAft>
                <a:spcPct val="0"/>
              </a:spcAft>
              <a:defRPr sz="3200">
                <a:solidFill>
                  <a:srgbClr val="61106A"/>
                </a:solidFill>
                <a:latin typeface="Arial" charset="0"/>
              </a:defRPr>
            </a:lvl5pPr>
            <a:lvl6pPr marL="457200" algn="l" rtl="0" fontAlgn="base">
              <a:spcBef>
                <a:spcPct val="0"/>
              </a:spcBef>
              <a:spcAft>
                <a:spcPct val="0"/>
              </a:spcAft>
              <a:defRPr sz="3200">
                <a:solidFill>
                  <a:schemeClr val="tx2"/>
                </a:solidFill>
                <a:latin typeface="Arial" charset="0"/>
              </a:defRPr>
            </a:lvl6pPr>
            <a:lvl7pPr marL="914400" algn="l" rtl="0" fontAlgn="base">
              <a:spcBef>
                <a:spcPct val="0"/>
              </a:spcBef>
              <a:spcAft>
                <a:spcPct val="0"/>
              </a:spcAft>
              <a:defRPr sz="3200">
                <a:solidFill>
                  <a:schemeClr val="tx2"/>
                </a:solidFill>
                <a:latin typeface="Arial" charset="0"/>
              </a:defRPr>
            </a:lvl7pPr>
            <a:lvl8pPr marL="1371600" algn="l" rtl="0" fontAlgn="base">
              <a:spcBef>
                <a:spcPct val="0"/>
              </a:spcBef>
              <a:spcAft>
                <a:spcPct val="0"/>
              </a:spcAft>
              <a:defRPr sz="3200">
                <a:solidFill>
                  <a:schemeClr val="tx2"/>
                </a:solidFill>
                <a:latin typeface="Arial" charset="0"/>
              </a:defRPr>
            </a:lvl8pPr>
            <a:lvl9pPr marL="1828800" algn="l" rtl="0" fontAlgn="base">
              <a:spcBef>
                <a:spcPct val="0"/>
              </a:spcBef>
              <a:spcAft>
                <a:spcPct val="0"/>
              </a:spcAft>
              <a:defRPr sz="3200">
                <a:solidFill>
                  <a:schemeClr val="tx2"/>
                </a:solidFill>
                <a:latin typeface="Arial" charset="0"/>
              </a:defRPr>
            </a:lvl9pPr>
          </a:lstStyle>
          <a:p>
            <a:r>
              <a:rPr lang="ru-RU" dirty="0"/>
              <a:t>КЛАССИФИКАЦИЯ УГРОЗ БЕЗОПАСНОСТИ</a:t>
            </a:r>
          </a:p>
        </p:txBody>
      </p:sp>
      <p:sp>
        <p:nvSpPr>
          <p:cNvPr id="8" name="Прямоугольник 7"/>
          <p:cNvSpPr/>
          <p:nvPr/>
        </p:nvSpPr>
        <p:spPr>
          <a:xfrm>
            <a:off x="3838820" y="5265205"/>
            <a:ext cx="6823636" cy="1370503"/>
          </a:xfrm>
          <a:prstGeom prst="rect">
            <a:avLst/>
          </a:prstGeom>
          <a:noFill/>
          <a:effectLst>
            <a:outerShdw blurRad="292100" dist="139700" dir="2700000" algn="tl" rotWithShape="0">
              <a:srgbClr val="000000">
                <a:alpha val="65000"/>
              </a:srgbClr>
            </a:outerShdw>
          </a:effectLst>
        </p:spPr>
        <p:txBody>
          <a:bodyPr wrap="square" lIns="91440" tIns="45720" rIns="91440" bIns="45720">
            <a:normAutofit/>
          </a:bodyPr>
          <a:lstStyle/>
          <a:p>
            <a:pPr algn="ctr"/>
            <a:r>
              <a:rPr lang="ru-RU" sz="4000" b="1" spc="50" dirty="0">
                <a:ln w="12700" cmpd="sng">
                  <a:solidFill>
                    <a:srgbClr val="FF0000"/>
                  </a:solidFill>
                  <a:prstDash val="solid"/>
                </a:ln>
                <a:solidFill>
                  <a:schemeClr val="bg1"/>
                </a:solidFill>
                <a:effectLst>
                  <a:glow rad="63500">
                    <a:srgbClr val="FF0000">
                      <a:alpha val="40000"/>
                    </a:srgbClr>
                  </a:glow>
                </a:effectLst>
              </a:rPr>
              <a:t>ПРЕДНАМЕРЕННЫЕ</a:t>
            </a:r>
          </a:p>
        </p:txBody>
      </p:sp>
      <p:pic>
        <p:nvPicPr>
          <p:cNvPr id="9" name="Изображение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2718" y="2083000"/>
            <a:ext cx="3744416" cy="2854653"/>
          </a:xfrm>
          <a:prstGeom prst="rect">
            <a:avLst/>
          </a:prstGeom>
          <a:effectLst>
            <a:outerShdw blurRad="292100" dist="139700" dir="2700000" algn="tl" rotWithShape="0">
              <a:srgbClr val="000000">
                <a:alpha val="65000"/>
              </a:srgbClr>
            </a:outerShdw>
          </a:effectLst>
        </p:spPr>
      </p:pic>
      <p:sp>
        <p:nvSpPr>
          <p:cNvPr id="10" name="Объект 2"/>
          <p:cNvSpPr txBox="1">
            <a:spLocks/>
          </p:cNvSpPr>
          <p:nvPr/>
        </p:nvSpPr>
        <p:spPr bwMode="auto">
          <a:xfrm>
            <a:off x="1917918" y="2190551"/>
            <a:ext cx="8229600"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266700" indent="-266700" algn="l" rtl="0" eaLnBrk="0" fontAlgn="base" hangingPunct="0">
              <a:spcBef>
                <a:spcPts val="500"/>
              </a:spcBef>
              <a:spcAft>
                <a:spcPct val="0"/>
              </a:spcAft>
              <a:buClr>
                <a:srgbClr val="9A5AA4"/>
              </a:buClr>
              <a:buSzPct val="90000"/>
              <a:buBlip>
                <a:blip r:embed="rId5"/>
              </a:buBlip>
              <a:defRPr sz="2000" kern="1200">
                <a:solidFill>
                  <a:schemeClr val="tx1"/>
                </a:solidFill>
                <a:latin typeface="+mn-lt"/>
                <a:ea typeface="+mn-ea"/>
                <a:cs typeface="+mn-cs"/>
              </a:defRPr>
            </a:lvl1pPr>
            <a:lvl2pPr marL="625475" indent="-168275" algn="l" rtl="0" eaLnBrk="0" fontAlgn="base" hangingPunct="0">
              <a:spcBef>
                <a:spcPct val="20000"/>
              </a:spcBef>
              <a:spcAft>
                <a:spcPct val="0"/>
              </a:spcAft>
              <a:buClr>
                <a:srgbClr val="9A5AA4"/>
              </a:buClr>
              <a:buSzPct val="120000"/>
              <a:buFont typeface="Wingdings" pitchFamily="2" charset="2"/>
              <a:buChar char="§"/>
              <a:defRPr sz="1600" kern="1200">
                <a:solidFill>
                  <a:schemeClr val="tx1"/>
                </a:solidFill>
                <a:latin typeface="+mn-lt"/>
                <a:ea typeface="+mn-ea"/>
                <a:cs typeface="+mn-cs"/>
              </a:defRPr>
            </a:lvl2pPr>
            <a:lvl3pPr marL="1074738" indent="-160338" algn="l" rtl="0" eaLnBrk="0" fontAlgn="base" hangingPunct="0">
              <a:spcBef>
                <a:spcPct val="20000"/>
              </a:spcBef>
              <a:spcAft>
                <a:spcPct val="0"/>
              </a:spcAft>
              <a:buClr>
                <a:srgbClr val="9A5AA4"/>
              </a:buClr>
              <a:buFont typeface="Arial" charset="0"/>
              <a:buChar char="•"/>
              <a:defRPr sz="1400" kern="1200">
                <a:solidFill>
                  <a:schemeClr val="tx1"/>
                </a:solidFill>
                <a:latin typeface="+mn-lt"/>
                <a:ea typeface="+mn-ea"/>
                <a:cs typeface="+mn-cs"/>
              </a:defRPr>
            </a:lvl3pPr>
            <a:lvl4pPr marL="1524000" indent="-182563" algn="l" rtl="0" eaLnBrk="0" fontAlgn="base" hangingPunct="0">
              <a:spcBef>
                <a:spcPct val="20000"/>
              </a:spcBef>
              <a:spcAft>
                <a:spcPct val="0"/>
              </a:spcAft>
              <a:buClr>
                <a:srgbClr val="9A5AA4"/>
              </a:buClr>
              <a:buFont typeface="Arial" charset="0"/>
              <a:buChar char="•"/>
              <a:defRPr sz="1200" kern="1200">
                <a:solidFill>
                  <a:schemeClr val="tx1"/>
                </a:solidFill>
                <a:latin typeface="+mn-lt"/>
                <a:ea typeface="+mn-ea"/>
                <a:cs typeface="+mn-cs"/>
              </a:defRPr>
            </a:lvl4pPr>
            <a:lvl5pPr marL="1973263" indent="-144463" algn="l"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ru-RU" dirty="0"/>
          </a:p>
        </p:txBody>
      </p:sp>
      <p:sp>
        <p:nvSpPr>
          <p:cNvPr id="11" name="Прямоугольник 10"/>
          <p:cNvSpPr/>
          <p:nvPr/>
        </p:nvSpPr>
        <p:spPr>
          <a:xfrm>
            <a:off x="1512770" y="1482566"/>
            <a:ext cx="4214086" cy="1019546"/>
          </a:xfrm>
          <a:prstGeom prst="rect">
            <a:avLst/>
          </a:prstGeom>
          <a:noFill/>
          <a:effectLst>
            <a:outerShdw blurRad="292100" dist="139700" dir="2700000" algn="tl" rotWithShape="0">
              <a:srgbClr val="000000">
                <a:alpha val="65000"/>
              </a:srgbClr>
            </a:outerShdw>
          </a:effectLst>
        </p:spPr>
        <p:txBody>
          <a:bodyPr wrap="square" lIns="91440" tIns="45720" rIns="91440" bIns="45720">
            <a:normAutofit/>
          </a:bodyPr>
          <a:lstStyle/>
          <a:p>
            <a:pPr algn="ctr"/>
            <a:r>
              <a:rPr lang="ru-RU" sz="3600" b="1" spc="50" dirty="0">
                <a:ln w="12700" cmpd="sng">
                  <a:solidFill>
                    <a:srgbClr val="FF0000"/>
                  </a:solidFill>
                  <a:prstDash val="solid"/>
                </a:ln>
                <a:solidFill>
                  <a:schemeClr val="bg1"/>
                </a:solidFill>
                <a:effectLst>
                  <a:glow rad="63500">
                    <a:srgbClr val="FF0000">
                      <a:alpha val="40000"/>
                    </a:srgbClr>
                  </a:glow>
                </a:effectLst>
              </a:rPr>
              <a:t>СЛУЧАЙНЫЕ</a:t>
            </a:r>
          </a:p>
        </p:txBody>
      </p:sp>
    </p:spTree>
    <p:extLst>
      <p:ext uri="{BB962C8B-B14F-4D97-AF65-F5344CB8AC3E}">
        <p14:creationId xmlns:p14="http://schemas.microsoft.com/office/powerpoint/2010/main" val="34133128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b="1" dirty="0"/>
              <a:t>Причины утечек конфиденциальных данных</a:t>
            </a:r>
            <a:endParaRPr lang="ru-RU" b="1" dirty="0"/>
          </a:p>
        </p:txBody>
      </p:sp>
      <p:sp>
        <p:nvSpPr>
          <p:cNvPr id="4" name="Номер слайда 3"/>
          <p:cNvSpPr>
            <a:spLocks noGrp="1"/>
          </p:cNvSpPr>
          <p:nvPr>
            <p:ph type="sldNum" sz="quarter" idx="10"/>
          </p:nvPr>
        </p:nvSpPr>
        <p:spPr/>
        <p:txBody>
          <a:bodyPr/>
          <a:lstStyle/>
          <a:p>
            <a:pPr>
              <a:defRPr/>
            </a:pPr>
            <a:fld id="{F40474ED-FFB8-4C27-8257-A3688A094507}" type="slidenum">
              <a:rPr lang="ru-RU" smtClean="0"/>
              <a:pPr>
                <a:defRPr/>
              </a:pPr>
              <a:t>139</a:t>
            </a:fld>
            <a:endParaRPr lang="ru-RU"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688" y="1983048"/>
            <a:ext cx="9144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auto">
          <a:xfrm>
            <a:off x="1631505" y="5279392"/>
            <a:ext cx="7978787"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3200" kern="1200">
                <a:solidFill>
                  <a:srgbClr val="61106A"/>
                </a:solidFill>
                <a:latin typeface="+mj-lt"/>
                <a:ea typeface="+mj-ea"/>
                <a:cs typeface="+mj-cs"/>
              </a:defRPr>
            </a:lvl1pPr>
            <a:lvl2pPr algn="l" rtl="0" eaLnBrk="0" fontAlgn="base" hangingPunct="0">
              <a:spcBef>
                <a:spcPct val="0"/>
              </a:spcBef>
              <a:spcAft>
                <a:spcPct val="0"/>
              </a:spcAft>
              <a:defRPr sz="3200">
                <a:solidFill>
                  <a:srgbClr val="61106A"/>
                </a:solidFill>
                <a:latin typeface="Arial" charset="0"/>
              </a:defRPr>
            </a:lvl2pPr>
            <a:lvl3pPr algn="l" rtl="0" eaLnBrk="0" fontAlgn="base" hangingPunct="0">
              <a:spcBef>
                <a:spcPct val="0"/>
              </a:spcBef>
              <a:spcAft>
                <a:spcPct val="0"/>
              </a:spcAft>
              <a:defRPr sz="3200">
                <a:solidFill>
                  <a:srgbClr val="61106A"/>
                </a:solidFill>
                <a:latin typeface="Arial" charset="0"/>
              </a:defRPr>
            </a:lvl3pPr>
            <a:lvl4pPr algn="l" rtl="0" eaLnBrk="0" fontAlgn="base" hangingPunct="0">
              <a:spcBef>
                <a:spcPct val="0"/>
              </a:spcBef>
              <a:spcAft>
                <a:spcPct val="0"/>
              </a:spcAft>
              <a:defRPr sz="3200">
                <a:solidFill>
                  <a:srgbClr val="61106A"/>
                </a:solidFill>
                <a:latin typeface="Arial" charset="0"/>
              </a:defRPr>
            </a:lvl4pPr>
            <a:lvl5pPr algn="l" rtl="0" eaLnBrk="0" fontAlgn="base" hangingPunct="0">
              <a:spcBef>
                <a:spcPct val="0"/>
              </a:spcBef>
              <a:spcAft>
                <a:spcPct val="0"/>
              </a:spcAft>
              <a:defRPr sz="3200">
                <a:solidFill>
                  <a:srgbClr val="61106A"/>
                </a:solidFill>
                <a:latin typeface="Arial" charset="0"/>
              </a:defRPr>
            </a:lvl5pPr>
            <a:lvl6pPr marL="457200" algn="l" rtl="0" fontAlgn="base">
              <a:spcBef>
                <a:spcPct val="0"/>
              </a:spcBef>
              <a:spcAft>
                <a:spcPct val="0"/>
              </a:spcAft>
              <a:defRPr sz="3200">
                <a:solidFill>
                  <a:schemeClr val="tx2"/>
                </a:solidFill>
                <a:latin typeface="Arial" charset="0"/>
              </a:defRPr>
            </a:lvl6pPr>
            <a:lvl7pPr marL="914400" algn="l" rtl="0" fontAlgn="base">
              <a:spcBef>
                <a:spcPct val="0"/>
              </a:spcBef>
              <a:spcAft>
                <a:spcPct val="0"/>
              </a:spcAft>
              <a:defRPr sz="3200">
                <a:solidFill>
                  <a:schemeClr val="tx2"/>
                </a:solidFill>
                <a:latin typeface="Arial" charset="0"/>
              </a:defRPr>
            </a:lvl7pPr>
            <a:lvl8pPr marL="1371600" algn="l" rtl="0" fontAlgn="base">
              <a:spcBef>
                <a:spcPct val="0"/>
              </a:spcBef>
              <a:spcAft>
                <a:spcPct val="0"/>
              </a:spcAft>
              <a:defRPr sz="3200">
                <a:solidFill>
                  <a:schemeClr val="tx2"/>
                </a:solidFill>
                <a:latin typeface="Arial" charset="0"/>
              </a:defRPr>
            </a:lvl8pPr>
            <a:lvl9pPr marL="1828800" algn="l" rtl="0" fontAlgn="base">
              <a:spcBef>
                <a:spcPct val="0"/>
              </a:spcBef>
              <a:spcAft>
                <a:spcPct val="0"/>
              </a:spcAft>
              <a:defRPr sz="3200">
                <a:solidFill>
                  <a:schemeClr val="tx2"/>
                </a:solidFill>
                <a:latin typeface="Arial" charset="0"/>
              </a:defRPr>
            </a:lvl9pPr>
          </a:lstStyle>
          <a:p>
            <a:r>
              <a:rPr lang="ru-RU" altLang="ru-RU" sz="1200" dirty="0"/>
              <a:t>Исследования </a:t>
            </a:r>
            <a:r>
              <a:rPr lang="en-US" altLang="ru-RU" sz="1200" dirty="0" err="1"/>
              <a:t>InfoWatch</a:t>
            </a:r>
            <a:r>
              <a:rPr lang="ru-RU" altLang="ru-RU" sz="1200" dirty="0"/>
              <a:t>,</a:t>
            </a:r>
            <a:r>
              <a:rPr lang="en-US" altLang="ru-RU" sz="1200" dirty="0"/>
              <a:t> 20</a:t>
            </a:r>
            <a:r>
              <a:rPr lang="ru-RU" altLang="ru-RU" sz="1200" dirty="0"/>
              <a:t>18</a:t>
            </a:r>
          </a:p>
        </p:txBody>
      </p:sp>
    </p:spTree>
    <p:extLst>
      <p:ext uri="{BB962C8B-B14F-4D97-AF65-F5344CB8AC3E}">
        <p14:creationId xmlns:p14="http://schemas.microsoft.com/office/powerpoint/2010/main" val="24221076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7650" name="Picture 2" descr="https://rbsmi.ru/upload/iblock/dec/dec70f093d36d90e2f0bedde3d6daf8a.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57684" y="1825625"/>
            <a:ext cx="847663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9457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313276" y="2505720"/>
            <a:ext cx="5256584" cy="1872208"/>
          </a:xfrm>
          <a:prstGeom prst="rect">
            <a:avLst/>
          </a:prstGeom>
          <a:noFill/>
          <a:effectLst>
            <a:outerShdw blurRad="292100" dist="139700" dir="2700000" algn="tl" rotWithShape="0">
              <a:srgbClr val="000000">
                <a:alpha val="65000"/>
              </a:srgbClr>
            </a:outerShdw>
          </a:effectLst>
        </p:spPr>
        <p:txBody>
          <a:bodyPr wrap="square" lIns="91440" tIns="45720" rIns="91440" bIns="45720">
            <a:normAutofit/>
          </a:bodyPr>
          <a:lstStyle/>
          <a:p>
            <a:pPr algn="ctr"/>
            <a:r>
              <a:rPr lang="ru-RU" sz="5400" b="1" spc="50" dirty="0">
                <a:ln w="12700" cmpd="sng">
                  <a:solidFill>
                    <a:srgbClr val="FF0000"/>
                  </a:solidFill>
                  <a:prstDash val="solid"/>
                </a:ln>
                <a:solidFill>
                  <a:schemeClr val="bg1"/>
                </a:solidFill>
                <a:effectLst>
                  <a:glow rad="63500">
                    <a:srgbClr val="FF0000">
                      <a:alpha val="40000"/>
                    </a:srgbClr>
                  </a:glow>
                </a:effectLst>
              </a:rPr>
              <a:t>МОДЕЛЬ </a:t>
            </a:r>
            <a:br>
              <a:rPr lang="ru-RU" sz="5400" b="1" spc="50" dirty="0">
                <a:ln w="12700" cmpd="sng">
                  <a:solidFill>
                    <a:srgbClr val="FF0000"/>
                  </a:solidFill>
                  <a:prstDash val="solid"/>
                </a:ln>
                <a:solidFill>
                  <a:schemeClr val="bg1"/>
                </a:solidFill>
                <a:effectLst>
                  <a:glow rad="63500">
                    <a:srgbClr val="FF0000">
                      <a:alpha val="40000"/>
                    </a:srgbClr>
                  </a:glow>
                </a:effectLst>
              </a:rPr>
            </a:br>
            <a:r>
              <a:rPr lang="ru-RU" sz="5400" b="1" spc="50" dirty="0">
                <a:ln w="12700" cmpd="sng">
                  <a:solidFill>
                    <a:srgbClr val="FF0000"/>
                  </a:solidFill>
                  <a:prstDash val="solid"/>
                </a:ln>
                <a:solidFill>
                  <a:schemeClr val="bg1"/>
                </a:solidFill>
                <a:effectLst>
                  <a:glow rad="63500">
                    <a:srgbClr val="FF0000">
                      <a:alpha val="40000"/>
                    </a:srgbClr>
                  </a:glow>
                </a:effectLst>
              </a:rPr>
              <a:t>НАРУШИТЕЛЯ</a:t>
            </a:r>
          </a:p>
        </p:txBody>
      </p:sp>
      <p:pic>
        <p:nvPicPr>
          <p:cNvPr id="2" name="Изображение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808" y="1605620"/>
            <a:ext cx="4212468" cy="3672408"/>
          </a:xfrm>
          <a:prstGeom prst="rect">
            <a:avLst/>
          </a:prstGeom>
          <a:effectLst>
            <a:outerShdw blurRad="292100" dist="139700" dir="2700000" algn="tl" rotWithShape="0">
              <a:srgbClr val="000000">
                <a:alpha val="65000"/>
              </a:srgbClr>
            </a:outerShdw>
          </a:effectLst>
        </p:spPr>
      </p:pic>
    </p:spTree>
    <p:extLst>
      <p:ext uri="{BB962C8B-B14F-4D97-AF65-F5344CB8AC3E}">
        <p14:creationId xmlns:p14="http://schemas.microsoft.com/office/powerpoint/2010/main" val="29399409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Bo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0077" y="2168861"/>
            <a:ext cx="4351337"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p:cNvSpPr>
            <a:spLocks noChangeArrowheads="1"/>
          </p:cNvSpPr>
          <p:nvPr/>
        </p:nvSpPr>
        <p:spPr bwMode="auto">
          <a:xfrm>
            <a:off x="1722438" y="1552576"/>
            <a:ext cx="82280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defTabSz="787400" eaLnBrk="0" hangingPunct="0">
              <a:defRPr>
                <a:solidFill>
                  <a:schemeClr val="tx1"/>
                </a:solidFill>
                <a:latin typeface="Arial" charset="0"/>
              </a:defRPr>
            </a:lvl1pPr>
            <a:lvl2pPr marL="742950" indent="-285750" defTabSz="787400" eaLnBrk="0" hangingPunct="0">
              <a:defRPr>
                <a:solidFill>
                  <a:schemeClr val="tx1"/>
                </a:solidFill>
                <a:latin typeface="Arial" charset="0"/>
              </a:defRPr>
            </a:lvl2pPr>
            <a:lvl3pPr marL="1143000" indent="-228600" defTabSz="787400" eaLnBrk="0" hangingPunct="0">
              <a:defRPr>
                <a:solidFill>
                  <a:schemeClr val="tx1"/>
                </a:solidFill>
                <a:latin typeface="Arial" charset="0"/>
              </a:defRPr>
            </a:lvl3pPr>
            <a:lvl4pPr marL="1600200" indent="-228600" defTabSz="787400" eaLnBrk="0" hangingPunct="0">
              <a:defRPr>
                <a:solidFill>
                  <a:schemeClr val="tx1"/>
                </a:solidFill>
                <a:latin typeface="Arial" charset="0"/>
              </a:defRPr>
            </a:lvl4pPr>
            <a:lvl5pPr marL="2057400" indent="-228600" defTabSz="787400" eaLnBrk="0" hangingPunct="0">
              <a:defRPr>
                <a:solidFill>
                  <a:schemeClr val="tx1"/>
                </a:solidFill>
                <a:latin typeface="Arial" charset="0"/>
              </a:defRPr>
            </a:lvl5pPr>
            <a:lvl6pPr marL="2514600" indent="-228600" defTabSz="787400" eaLnBrk="0" fontAlgn="base" hangingPunct="0">
              <a:spcBef>
                <a:spcPct val="0"/>
              </a:spcBef>
              <a:spcAft>
                <a:spcPct val="0"/>
              </a:spcAft>
              <a:defRPr>
                <a:solidFill>
                  <a:schemeClr val="tx1"/>
                </a:solidFill>
                <a:latin typeface="Arial" charset="0"/>
              </a:defRPr>
            </a:lvl6pPr>
            <a:lvl7pPr marL="2971800" indent="-228600" defTabSz="787400" eaLnBrk="0" fontAlgn="base" hangingPunct="0">
              <a:spcBef>
                <a:spcPct val="0"/>
              </a:spcBef>
              <a:spcAft>
                <a:spcPct val="0"/>
              </a:spcAft>
              <a:defRPr>
                <a:solidFill>
                  <a:schemeClr val="tx1"/>
                </a:solidFill>
                <a:latin typeface="Arial" charset="0"/>
              </a:defRPr>
            </a:lvl7pPr>
            <a:lvl8pPr marL="3429000" indent="-228600" defTabSz="787400" eaLnBrk="0" fontAlgn="base" hangingPunct="0">
              <a:spcBef>
                <a:spcPct val="0"/>
              </a:spcBef>
              <a:spcAft>
                <a:spcPct val="0"/>
              </a:spcAft>
              <a:defRPr>
                <a:solidFill>
                  <a:schemeClr val="tx1"/>
                </a:solidFill>
                <a:latin typeface="Arial" charset="0"/>
              </a:defRPr>
            </a:lvl8pPr>
            <a:lvl9pPr marL="3886200" indent="-228600" defTabSz="787400" eaLnBrk="0" fontAlgn="base" hangingPunct="0">
              <a:spcBef>
                <a:spcPct val="0"/>
              </a:spcBef>
              <a:spcAft>
                <a:spcPct val="0"/>
              </a:spcAft>
              <a:defRPr>
                <a:solidFill>
                  <a:schemeClr val="tx1"/>
                </a:solidFill>
                <a:latin typeface="Arial" charset="0"/>
              </a:defRPr>
            </a:lvl9pPr>
          </a:lstStyle>
          <a:p>
            <a:pPr eaLnBrk="1" hangingPunct="1"/>
            <a:r>
              <a:rPr lang="ru-RU" altLang="ru-RU" dirty="0">
                <a:latin typeface="Arial Unicode MS" pitchFamily="34" charset="-128"/>
                <a:sym typeface="Arial Unicode MS" pitchFamily="34" charset="-128"/>
              </a:rPr>
              <a:t>Неумышленные потенциально опасные действия (или бездействие) пользователя информационной системы могут быть вызваны следующими причинами:</a:t>
            </a:r>
          </a:p>
        </p:txBody>
      </p:sp>
      <p:sp>
        <p:nvSpPr>
          <p:cNvPr id="28675" name="Rectangle 3"/>
          <p:cNvSpPr>
            <a:spLocks noChangeArrowheads="1"/>
          </p:cNvSpPr>
          <p:nvPr/>
        </p:nvSpPr>
        <p:spPr bwMode="auto">
          <a:xfrm>
            <a:off x="1717676" y="2492376"/>
            <a:ext cx="5494449" cy="4050664"/>
          </a:xfrm>
          <a:prstGeom prst="rect">
            <a:avLst/>
          </a:prstGeom>
          <a:noFill/>
          <a:ln>
            <a:noFill/>
          </a:ln>
        </p:spPr>
        <p:txBody>
          <a:bodyPr lIns="0" tIns="0" rIns="0" bIns="0"/>
          <a:lstStyle/>
          <a:p>
            <a:pPr marL="266700" indent="-266700">
              <a:spcBef>
                <a:spcPts val="500"/>
              </a:spcBef>
              <a:buClr>
                <a:srgbClr val="9A5AA4"/>
              </a:buClr>
              <a:buSzPct val="90000"/>
              <a:buBlip>
                <a:blip r:embed="rId3"/>
              </a:buBlip>
              <a:defRPr/>
            </a:pPr>
            <a:r>
              <a:rPr lang="ru-RU" b="1" dirty="0">
                <a:sym typeface="Arial Unicode MS" pitchFamily="34" charset="-128"/>
              </a:rPr>
              <a:t>незнанием и недооценкой потенциальных опасностей, а также непониманием</a:t>
            </a:r>
            <a:br>
              <a:rPr lang="ru-RU" b="1" dirty="0">
                <a:sym typeface="Arial Unicode MS" pitchFamily="34" charset="-128"/>
              </a:rPr>
            </a:br>
            <a:r>
              <a:rPr lang="ru-RU" b="1" dirty="0">
                <a:sym typeface="Arial Unicode MS" pitchFamily="34" charset="-128"/>
              </a:rPr>
              <a:t>их связи с выполняемыми действиями</a:t>
            </a:r>
            <a:endParaRPr lang="en-US" b="1" dirty="0">
              <a:sym typeface="Arial Unicode MS" pitchFamily="34" charset="-128"/>
            </a:endParaRPr>
          </a:p>
          <a:p>
            <a:pPr marL="266700" indent="-266700">
              <a:spcBef>
                <a:spcPts val="500"/>
              </a:spcBef>
              <a:buClr>
                <a:srgbClr val="9A5AA4"/>
              </a:buClr>
              <a:buSzPct val="90000"/>
              <a:buBlip>
                <a:blip r:embed="rId3"/>
              </a:buBlip>
              <a:defRPr/>
            </a:pPr>
            <a:endParaRPr lang="en-US" b="1" dirty="0">
              <a:sym typeface="Arial Unicode MS" pitchFamily="34" charset="-128"/>
            </a:endParaRPr>
          </a:p>
          <a:p>
            <a:pPr marL="266700" indent="-266700">
              <a:spcBef>
                <a:spcPts val="500"/>
              </a:spcBef>
              <a:buClr>
                <a:srgbClr val="9A5AA4"/>
              </a:buClr>
              <a:buSzPct val="90000"/>
              <a:buBlip>
                <a:blip r:embed="rId3"/>
              </a:buBlip>
              <a:defRPr/>
            </a:pPr>
            <a:r>
              <a:rPr lang="ru-RU" b="1" dirty="0">
                <a:sym typeface="Arial Unicode MS" pitchFamily="34" charset="-128"/>
              </a:rPr>
              <a:t>незнанием работниками правил и требований обеспечения ИБ</a:t>
            </a:r>
            <a:br>
              <a:rPr lang="ru-RU" b="1" dirty="0">
                <a:sym typeface="Arial Unicode MS" pitchFamily="34" charset="-128"/>
              </a:rPr>
            </a:br>
            <a:endParaRPr lang="ru-RU" b="1" dirty="0">
              <a:sym typeface="Arial Unicode MS" pitchFamily="34" charset="-128"/>
            </a:endParaRPr>
          </a:p>
          <a:p>
            <a:pPr marL="266700" indent="-266700">
              <a:spcBef>
                <a:spcPts val="500"/>
              </a:spcBef>
              <a:buClr>
                <a:srgbClr val="9A5AA4"/>
              </a:buClr>
              <a:buSzPct val="90000"/>
              <a:buBlip>
                <a:blip r:embed="rId3"/>
              </a:buBlip>
              <a:defRPr/>
            </a:pPr>
            <a:r>
              <a:rPr lang="ru-RU" b="1" dirty="0">
                <a:sym typeface="Arial Unicode MS" pitchFamily="34" charset="-128"/>
              </a:rPr>
              <a:t>непониманием необходимости соблюдения правил и требований</a:t>
            </a:r>
            <a:br>
              <a:rPr lang="ru-RU" sz="1600" dirty="0">
                <a:sym typeface="Arial Unicode MS" pitchFamily="34" charset="-128"/>
              </a:rPr>
            </a:br>
            <a:endParaRPr lang="ru-RU" sz="1600" dirty="0">
              <a:sym typeface="Arial Unicode MS" pitchFamily="34" charset="-128"/>
            </a:endParaRPr>
          </a:p>
          <a:p>
            <a:pPr marL="266700" indent="-266700">
              <a:spcBef>
                <a:spcPts val="500"/>
              </a:spcBef>
              <a:buClr>
                <a:srgbClr val="9A5AA4"/>
              </a:buClr>
              <a:buSzPct val="90000"/>
              <a:buBlip>
                <a:blip r:embed="rId3"/>
              </a:buBlip>
              <a:defRPr/>
            </a:pPr>
            <a:r>
              <a:rPr lang="ru-RU" b="1" dirty="0">
                <a:sym typeface="Arial Unicode MS" pitchFamily="34" charset="-128"/>
              </a:rPr>
              <a:t>нежеланием выполнять требования, установленные в организации</a:t>
            </a:r>
            <a:br>
              <a:rPr lang="ru-RU" b="1" dirty="0">
                <a:sym typeface="Arial Unicode MS" pitchFamily="34" charset="-128"/>
              </a:rPr>
            </a:br>
            <a:endParaRPr lang="en-US" b="1" dirty="0">
              <a:sym typeface="Arial Unicode MS" pitchFamily="34" charset="-128"/>
            </a:endParaRPr>
          </a:p>
        </p:txBody>
      </p:sp>
      <p:sp>
        <p:nvSpPr>
          <p:cNvPr id="21509" name="Rectangle 11"/>
          <p:cNvSpPr>
            <a:spLocks noChangeArrowheads="1"/>
          </p:cNvSpPr>
          <p:nvPr/>
        </p:nvSpPr>
        <p:spPr bwMode="auto">
          <a:xfrm>
            <a:off x="1822450" y="885825"/>
            <a:ext cx="870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altLang="ru-RU" sz="2200" b="1" dirty="0">
                <a:solidFill>
                  <a:srgbClr val="800080"/>
                </a:solidFill>
              </a:rPr>
              <a:t>Причины совершения неумышленных нарушений</a:t>
            </a:r>
          </a:p>
        </p:txBody>
      </p:sp>
      <p:sp>
        <p:nvSpPr>
          <p:cNvPr id="6" name="Номер слайда 3"/>
          <p:cNvSpPr>
            <a:spLocks noGrp="1"/>
          </p:cNvSpPr>
          <p:nvPr>
            <p:ph type="sldNum" sz="quarter" idx="10"/>
          </p:nvPr>
        </p:nvSpPr>
        <p:spPr>
          <a:xfrm>
            <a:off x="9336088" y="261939"/>
            <a:ext cx="838200" cy="358775"/>
          </a:xfrm>
        </p:spPr>
        <p:txBody>
          <a:bodyPr/>
          <a:lstStyle/>
          <a:p>
            <a:pPr>
              <a:defRPr/>
            </a:pPr>
            <a:fld id="{ECB61765-DC2A-4A1F-9FA7-00709B50C064}" type="slidenum">
              <a:rPr lang="ru-RU" smtClean="0"/>
              <a:pPr>
                <a:defRPr/>
              </a:pPr>
              <a:t>141</a:t>
            </a:fld>
            <a:endParaRPr lang="ru-RU" dirty="0"/>
          </a:p>
        </p:txBody>
      </p:sp>
    </p:spTree>
    <p:extLst>
      <p:ext uri="{BB962C8B-B14F-4D97-AF65-F5344CB8AC3E}">
        <p14:creationId xmlns:p14="http://schemas.microsoft.com/office/powerpoint/2010/main" val="23101301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2027548" y="1484784"/>
            <a:ext cx="8208912" cy="648072"/>
          </a:xfrm>
        </p:spPr>
        <p:txBody>
          <a:bodyPr>
            <a:normAutofit/>
          </a:bodyPr>
          <a:lstStyle/>
          <a:p>
            <a:r>
              <a:rPr lang="ru-RU" sz="3200" dirty="0">
                <a:solidFill>
                  <a:srgbClr val="FF0000"/>
                </a:solidFill>
              </a:rPr>
              <a:t>включает предположения:</a:t>
            </a:r>
          </a:p>
        </p:txBody>
      </p:sp>
      <p:sp>
        <p:nvSpPr>
          <p:cNvPr id="7" name="Содержимое 6"/>
          <p:cNvSpPr>
            <a:spLocks noGrp="1"/>
          </p:cNvSpPr>
          <p:nvPr>
            <p:ph idx="10"/>
          </p:nvPr>
        </p:nvSpPr>
        <p:spPr>
          <a:xfrm>
            <a:off x="4787316" y="2240868"/>
            <a:ext cx="5880684" cy="420506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rmAutofit fontScale="70000" lnSpcReduction="20000"/>
          </a:bodyPr>
          <a:lstStyle/>
          <a:p>
            <a:pPr>
              <a:lnSpc>
                <a:spcPct val="120000"/>
              </a:lnSpc>
              <a:spcBef>
                <a:spcPct val="40000"/>
              </a:spcBef>
            </a:pPr>
            <a:r>
              <a:rPr lang="ru-RU" sz="3200" dirty="0"/>
              <a:t>о категориях лиц, к которым может принадлежать нарушитель;</a:t>
            </a:r>
          </a:p>
          <a:p>
            <a:pPr>
              <a:lnSpc>
                <a:spcPct val="120000"/>
              </a:lnSpc>
              <a:spcBef>
                <a:spcPct val="40000"/>
              </a:spcBef>
            </a:pPr>
            <a:r>
              <a:rPr lang="ru-RU" sz="3200" dirty="0"/>
              <a:t>о мотивах действий нарушителя </a:t>
            </a:r>
            <a:br>
              <a:rPr lang="ru-RU" sz="3200" dirty="0"/>
            </a:br>
            <a:r>
              <a:rPr lang="ru-RU" sz="3200" dirty="0"/>
              <a:t>(и преследуемых им целях);</a:t>
            </a:r>
          </a:p>
          <a:p>
            <a:pPr>
              <a:lnSpc>
                <a:spcPct val="120000"/>
              </a:lnSpc>
              <a:spcBef>
                <a:spcPct val="40000"/>
              </a:spcBef>
            </a:pPr>
            <a:r>
              <a:rPr lang="ru-RU" sz="3200" dirty="0"/>
              <a:t>о квалификации нарушителя и его технической оснащенности (об используемых для совершения нарушения методах и средствах);</a:t>
            </a:r>
          </a:p>
          <a:p>
            <a:pPr>
              <a:lnSpc>
                <a:spcPct val="120000"/>
              </a:lnSpc>
              <a:spcBef>
                <a:spcPct val="40000"/>
              </a:spcBef>
            </a:pPr>
            <a:r>
              <a:rPr lang="ru-RU" sz="3200" dirty="0"/>
              <a:t>о времени, месте и о характере возможных действий нарушителей</a:t>
            </a:r>
          </a:p>
        </p:txBody>
      </p:sp>
      <p:pic>
        <p:nvPicPr>
          <p:cNvPr id="9" name="Изображение 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9961" r="89844">
                        <a14:backgroundMark x1="72363" y1="83984" x2="72363" y2="83984"/>
                      </a14:backgroundRemoval>
                    </a14:imgEffect>
                  </a14:imgLayer>
                </a14:imgProps>
              </a:ext>
              <a:ext uri="{28A0092B-C50C-407E-A947-70E740481C1C}">
                <a14:useLocalDpi xmlns:a14="http://schemas.microsoft.com/office/drawing/2010/main" val="0"/>
              </a:ext>
            </a:extLst>
          </a:blip>
          <a:srcRect l="22338" r="21886"/>
          <a:stretch/>
        </p:blipFill>
        <p:spPr>
          <a:xfrm>
            <a:off x="1585278" y="2024844"/>
            <a:ext cx="3079219" cy="4140460"/>
          </a:xfrm>
          <a:prstGeom prst="rect">
            <a:avLst/>
          </a:prstGeom>
          <a:effectLst>
            <a:outerShdw blurRad="292100" dist="139700" dir="2700000" algn="tl" rotWithShape="0">
              <a:srgbClr val="000000">
                <a:alpha val="65000"/>
              </a:srgbClr>
            </a:outerShdw>
          </a:effectLst>
        </p:spPr>
      </p:pic>
      <p:sp>
        <p:nvSpPr>
          <p:cNvPr id="4" name="Название 3"/>
          <p:cNvSpPr>
            <a:spLocks noGrp="1"/>
          </p:cNvSpPr>
          <p:nvPr>
            <p:ph type="title"/>
          </p:nvPr>
        </p:nvSpPr>
        <p:spPr>
          <a:xfrm>
            <a:off x="1919536" y="836712"/>
            <a:ext cx="8229600" cy="562074"/>
          </a:xfrm>
        </p:spPr>
        <p:txBody>
          <a:bodyPr>
            <a:normAutofit fontScale="90000"/>
          </a:bodyPr>
          <a:lstStyle/>
          <a:p>
            <a:r>
              <a:rPr lang="ru-RU" dirty="0"/>
              <a:t>МОДЕЛЬ НАРУШИТЕЛЯ</a:t>
            </a:r>
          </a:p>
        </p:txBody>
      </p:sp>
    </p:spTree>
    <p:extLst>
      <p:ext uri="{BB962C8B-B14F-4D97-AF65-F5344CB8AC3E}">
        <p14:creationId xmlns:p14="http://schemas.microsoft.com/office/powerpoint/2010/main" val="32070663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6"/>
          <p:cNvSpPr>
            <a:spLocks noGrp="1"/>
          </p:cNvSpPr>
          <p:nvPr>
            <p:ph idx="10"/>
          </p:nvPr>
        </p:nvSpPr>
        <p:spPr>
          <a:xfrm>
            <a:off x="1981200" y="1816224"/>
            <a:ext cx="8229600" cy="470912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rmAutofit fontScale="62500" lnSpcReduction="20000"/>
          </a:bodyPr>
          <a:lstStyle/>
          <a:p>
            <a:pPr>
              <a:lnSpc>
                <a:spcPct val="120000"/>
              </a:lnSpc>
              <a:spcBef>
                <a:spcPct val="40000"/>
              </a:spcBef>
            </a:pPr>
            <a:r>
              <a:rPr lang="ru-RU" sz="3200" dirty="0"/>
              <a:t>пользователи (операторы)</a:t>
            </a:r>
            <a:br>
              <a:rPr lang="ru-RU" sz="3200" dirty="0"/>
            </a:br>
            <a:r>
              <a:rPr lang="ru-RU" sz="3200" dirty="0"/>
              <a:t>системы;</a:t>
            </a:r>
          </a:p>
          <a:p>
            <a:pPr>
              <a:lnSpc>
                <a:spcPct val="120000"/>
              </a:lnSpc>
              <a:spcBef>
                <a:spcPct val="40000"/>
              </a:spcBef>
            </a:pPr>
            <a:r>
              <a:rPr lang="ru-RU" sz="3200" dirty="0"/>
              <a:t>персонал, обслуживающий</a:t>
            </a:r>
            <a:br>
              <a:rPr lang="ru-RU" sz="3200" dirty="0"/>
            </a:br>
            <a:r>
              <a:rPr lang="ru-RU" sz="3200" dirty="0"/>
              <a:t>технические средства</a:t>
            </a:r>
            <a:br>
              <a:rPr lang="ru-RU" sz="3200" dirty="0"/>
            </a:br>
            <a:r>
              <a:rPr lang="ru-RU" sz="3200" dirty="0"/>
              <a:t>(инженеры, техники);</a:t>
            </a:r>
          </a:p>
          <a:p>
            <a:pPr>
              <a:lnSpc>
                <a:spcPct val="120000"/>
              </a:lnSpc>
              <a:spcBef>
                <a:spcPct val="40000"/>
              </a:spcBef>
            </a:pPr>
            <a:r>
              <a:rPr lang="ru-RU" sz="3200" dirty="0"/>
              <a:t>сотрудники отделов</a:t>
            </a:r>
            <a:br>
              <a:rPr lang="ru-RU" sz="3200" dirty="0"/>
            </a:br>
            <a:r>
              <a:rPr lang="ru-RU" sz="3200" dirty="0"/>
              <a:t>разработки и сопровождения</a:t>
            </a:r>
            <a:br>
              <a:rPr lang="ru-RU" sz="3200" dirty="0"/>
            </a:br>
            <a:r>
              <a:rPr lang="ru-RU" sz="3200" dirty="0"/>
              <a:t>ПО (прикладные и системные программисты);</a:t>
            </a:r>
          </a:p>
          <a:p>
            <a:pPr>
              <a:lnSpc>
                <a:spcPct val="120000"/>
              </a:lnSpc>
              <a:spcBef>
                <a:spcPct val="40000"/>
              </a:spcBef>
            </a:pPr>
            <a:r>
              <a:rPr lang="ru-RU" sz="3200" dirty="0"/>
              <a:t>технический персонал, обслуживающий здания (уборщики, электрики, сантехники и т.п.);</a:t>
            </a:r>
          </a:p>
          <a:p>
            <a:pPr>
              <a:lnSpc>
                <a:spcPct val="120000"/>
              </a:lnSpc>
              <a:spcBef>
                <a:spcPct val="40000"/>
              </a:spcBef>
            </a:pPr>
            <a:r>
              <a:rPr lang="ru-RU" sz="3200" dirty="0"/>
              <a:t>сотрудники службы безопасности АС; </a:t>
            </a:r>
          </a:p>
          <a:p>
            <a:pPr>
              <a:lnSpc>
                <a:spcPct val="120000"/>
              </a:lnSpc>
              <a:spcBef>
                <a:spcPct val="40000"/>
              </a:spcBef>
            </a:pPr>
            <a:r>
              <a:rPr lang="ru-RU" sz="3200" dirty="0"/>
              <a:t>руководители различных уровней </a:t>
            </a:r>
            <a:br>
              <a:rPr lang="ru-RU" sz="3200" dirty="0"/>
            </a:br>
            <a:r>
              <a:rPr lang="ru-RU" sz="3200" dirty="0"/>
              <a:t>должностной иерархии</a:t>
            </a:r>
          </a:p>
        </p:txBody>
      </p:sp>
      <p:pic>
        <p:nvPicPr>
          <p:cNvPr id="9" name="Изображение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6040" y="1448781"/>
            <a:ext cx="3744416" cy="2808311"/>
          </a:xfrm>
          <a:prstGeom prst="rect">
            <a:avLst/>
          </a:prstGeom>
          <a:effectLst>
            <a:outerShdw blurRad="292100" dist="139700" dir="2700000" algn="tl" rotWithShape="0">
              <a:srgbClr val="000000">
                <a:alpha val="65000"/>
              </a:srgbClr>
            </a:outerShdw>
          </a:effectLst>
        </p:spPr>
      </p:pic>
      <p:sp>
        <p:nvSpPr>
          <p:cNvPr id="4" name="Название 3"/>
          <p:cNvSpPr>
            <a:spLocks noGrp="1"/>
          </p:cNvSpPr>
          <p:nvPr>
            <p:ph type="title"/>
          </p:nvPr>
        </p:nvSpPr>
        <p:spPr>
          <a:xfrm>
            <a:off x="1919536" y="728700"/>
            <a:ext cx="8229600" cy="562074"/>
          </a:xfrm>
        </p:spPr>
        <p:txBody>
          <a:bodyPr>
            <a:noAutofit/>
          </a:bodyPr>
          <a:lstStyle/>
          <a:p>
            <a:r>
              <a:rPr lang="ru-RU" dirty="0"/>
              <a:t>Потенциальные внутренние нарушители</a:t>
            </a:r>
          </a:p>
        </p:txBody>
      </p:sp>
      <p:sp>
        <p:nvSpPr>
          <p:cNvPr id="2" name="TextBox 1"/>
          <p:cNvSpPr txBox="1"/>
          <p:nvPr/>
        </p:nvSpPr>
        <p:spPr>
          <a:xfrm>
            <a:off x="7104112" y="3918537"/>
            <a:ext cx="2664296" cy="338554"/>
          </a:xfrm>
          <a:prstGeom prst="rect">
            <a:avLst/>
          </a:prstGeom>
          <a:noFill/>
        </p:spPr>
        <p:txBody>
          <a:bodyPr wrap="square" rtlCol="0">
            <a:spAutoFit/>
          </a:bodyPr>
          <a:lstStyle/>
          <a:p>
            <a:pPr algn="ctr"/>
            <a:r>
              <a:rPr lang="ru-RU" sz="1600" dirty="0">
                <a:solidFill>
                  <a:schemeClr val="bg1"/>
                </a:solidFill>
              </a:rPr>
              <a:t>Доверять нельзя никому</a:t>
            </a:r>
          </a:p>
        </p:txBody>
      </p:sp>
    </p:spTree>
    <p:extLst>
      <p:ext uri="{BB962C8B-B14F-4D97-AF65-F5344CB8AC3E}">
        <p14:creationId xmlns:p14="http://schemas.microsoft.com/office/powerpoint/2010/main" val="236687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6"/>
          <p:cNvSpPr>
            <a:spLocks noGrp="1"/>
          </p:cNvSpPr>
          <p:nvPr>
            <p:ph idx="10"/>
          </p:nvPr>
        </p:nvSpPr>
        <p:spPr>
          <a:xfrm>
            <a:off x="1981200" y="1556792"/>
            <a:ext cx="8229600" cy="518457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rmAutofit fontScale="62500" lnSpcReduction="20000"/>
          </a:bodyPr>
          <a:lstStyle/>
          <a:p>
            <a:pPr>
              <a:lnSpc>
                <a:spcPct val="120000"/>
              </a:lnSpc>
              <a:spcBef>
                <a:spcPct val="40000"/>
              </a:spcBef>
            </a:pPr>
            <a:r>
              <a:rPr lang="ru-RU" sz="3200" dirty="0"/>
              <a:t>клиенты (представители</a:t>
            </a:r>
            <a:br>
              <a:rPr lang="ru-RU" sz="3200" dirty="0"/>
            </a:br>
            <a:r>
              <a:rPr lang="ru-RU" sz="3200" dirty="0"/>
              <a:t>организаций, граждане);</a:t>
            </a:r>
          </a:p>
          <a:p>
            <a:pPr>
              <a:lnSpc>
                <a:spcPct val="120000"/>
              </a:lnSpc>
              <a:spcBef>
                <a:spcPct val="40000"/>
              </a:spcBef>
            </a:pPr>
            <a:r>
              <a:rPr lang="ru-RU" sz="3200" dirty="0"/>
              <a:t>посетители (приглашенные</a:t>
            </a:r>
            <a:br>
              <a:rPr lang="ru-RU" sz="3200" dirty="0"/>
            </a:br>
            <a:r>
              <a:rPr lang="ru-RU" sz="3200" dirty="0"/>
              <a:t>по какому-либо поводу);</a:t>
            </a:r>
          </a:p>
          <a:p>
            <a:pPr>
              <a:lnSpc>
                <a:spcPct val="120000"/>
              </a:lnSpc>
              <a:spcBef>
                <a:spcPct val="40000"/>
              </a:spcBef>
            </a:pPr>
            <a:r>
              <a:rPr lang="ru-RU" sz="3200" dirty="0"/>
              <a:t>представители организаций, взаимодействующих по</a:t>
            </a:r>
            <a:br>
              <a:rPr lang="ru-RU" sz="3200" dirty="0"/>
            </a:br>
            <a:r>
              <a:rPr lang="ru-RU" sz="3200" dirty="0"/>
              <a:t>вопросам обеспечения</a:t>
            </a:r>
            <a:br>
              <a:rPr lang="ru-RU" sz="3200" dirty="0"/>
            </a:br>
            <a:r>
              <a:rPr lang="ru-RU" sz="3200" dirty="0"/>
              <a:t>жизнедеятельности организации</a:t>
            </a:r>
            <a:br>
              <a:rPr lang="ru-RU" sz="3200" dirty="0"/>
            </a:br>
            <a:r>
              <a:rPr lang="ru-RU" sz="3200" dirty="0"/>
              <a:t>(</a:t>
            </a:r>
            <a:r>
              <a:rPr lang="ru-RU" sz="3200" dirty="0" err="1"/>
              <a:t>энерго</a:t>
            </a:r>
            <a:r>
              <a:rPr lang="ru-RU" sz="3200" dirty="0"/>
              <a:t>-, водо-, теплоснабжения и т.п.);</a:t>
            </a:r>
          </a:p>
          <a:p>
            <a:pPr>
              <a:lnSpc>
                <a:spcPct val="120000"/>
              </a:lnSpc>
              <a:spcBef>
                <a:spcPct val="40000"/>
              </a:spcBef>
            </a:pPr>
            <a:r>
              <a:rPr lang="ru-RU" sz="3200" dirty="0"/>
              <a:t>представители конкурирующих организаций (иностранных спецслужб) или лица, действующие по их заданию; </a:t>
            </a:r>
          </a:p>
          <a:p>
            <a:pPr>
              <a:lnSpc>
                <a:spcPct val="120000"/>
              </a:lnSpc>
              <a:spcBef>
                <a:spcPct val="40000"/>
              </a:spcBef>
            </a:pPr>
            <a:r>
              <a:rPr lang="ru-RU" sz="3200" dirty="0"/>
              <a:t>лица, случайно или умышленно нарушившие пропускной режим (без цели нарушить безопасность АС)</a:t>
            </a:r>
          </a:p>
        </p:txBody>
      </p:sp>
      <p:pic>
        <p:nvPicPr>
          <p:cNvPr id="9" name="Изображение 8"/>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57000" y1="23676" x2="57000" y2="23676"/>
                        <a14:foregroundMark x1="78667" y1="33956" x2="78667" y2="33956"/>
                        <a14:foregroundMark x1="85333" y1="25857" x2="85333" y2="25857"/>
                        <a14:foregroundMark x1="43000" y1="90343" x2="43000" y2="90343"/>
                        <a14:foregroundMark x1="18667" y1="10592" x2="18667" y2="10592"/>
                        <a14:foregroundMark x1="27667" y1="17134" x2="27667" y2="17134"/>
                        <a14:foregroundMark x1="57333" y1="89408" x2="57333" y2="89408"/>
                        <a14:backgroundMark x1="56667" y1="20249" x2="56667" y2="20249"/>
                      </a14:backgroundRemoval>
                    </a14:imgEffect>
                  </a14:imgLayer>
                </a14:imgProps>
              </a:ext>
              <a:ext uri="{28A0092B-C50C-407E-A947-70E740481C1C}">
                <a14:useLocalDpi xmlns:a14="http://schemas.microsoft.com/office/drawing/2010/main" val="0"/>
              </a:ext>
            </a:extLst>
          </a:blip>
          <a:srcRect l="2874" t="5020" b="4870"/>
          <a:stretch/>
        </p:blipFill>
        <p:spPr>
          <a:xfrm>
            <a:off x="7516558" y="1556793"/>
            <a:ext cx="2683898" cy="2664297"/>
          </a:xfrm>
          <a:prstGeom prst="rect">
            <a:avLst/>
          </a:prstGeom>
          <a:effectLst>
            <a:outerShdw blurRad="292100" dist="139700" dir="2700000" algn="tl" rotWithShape="0">
              <a:srgbClr val="000000">
                <a:alpha val="65000"/>
              </a:srgbClr>
            </a:outerShdw>
          </a:effectLst>
        </p:spPr>
      </p:pic>
      <p:sp>
        <p:nvSpPr>
          <p:cNvPr id="4" name="Название 3"/>
          <p:cNvSpPr>
            <a:spLocks noGrp="1"/>
          </p:cNvSpPr>
          <p:nvPr>
            <p:ph type="title"/>
          </p:nvPr>
        </p:nvSpPr>
        <p:spPr>
          <a:xfrm>
            <a:off x="1974304" y="584684"/>
            <a:ext cx="8229600" cy="562074"/>
          </a:xfrm>
        </p:spPr>
        <p:txBody>
          <a:bodyPr>
            <a:noAutofit/>
          </a:bodyPr>
          <a:lstStyle/>
          <a:p>
            <a:r>
              <a:rPr lang="ru-RU" sz="2400" b="1" dirty="0"/>
              <a:t>Потенциальные внешние нарушители</a:t>
            </a:r>
          </a:p>
        </p:txBody>
      </p:sp>
    </p:spTree>
    <p:extLst>
      <p:ext uri="{BB962C8B-B14F-4D97-AF65-F5344CB8AC3E}">
        <p14:creationId xmlns:p14="http://schemas.microsoft.com/office/powerpoint/2010/main" val="26276054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6"/>
          <p:cNvSpPr>
            <a:spLocks noGrp="1"/>
          </p:cNvSpPr>
          <p:nvPr>
            <p:ph idx="10"/>
          </p:nvPr>
        </p:nvSpPr>
        <p:spPr>
          <a:xfrm>
            <a:off x="4007768" y="1580728"/>
            <a:ext cx="3816424" cy="489654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rmAutofit fontScale="62500" lnSpcReduction="20000"/>
          </a:bodyPr>
          <a:lstStyle/>
          <a:p>
            <a:pPr marL="444500" indent="-444500">
              <a:lnSpc>
                <a:spcPct val="120000"/>
              </a:lnSpc>
              <a:spcBef>
                <a:spcPct val="40000"/>
              </a:spcBef>
            </a:pPr>
            <a:r>
              <a:rPr lang="ru-RU" sz="3200" dirty="0"/>
              <a:t>«Неопытный</a:t>
            </a:r>
            <a:br>
              <a:rPr lang="ru-RU" sz="3200" dirty="0"/>
            </a:br>
            <a:r>
              <a:rPr lang="ru-RU" sz="3200" dirty="0"/>
              <a:t>пользователь»</a:t>
            </a:r>
          </a:p>
          <a:p>
            <a:pPr marL="444500" indent="-444500">
              <a:lnSpc>
                <a:spcPct val="120000"/>
              </a:lnSpc>
              <a:spcBef>
                <a:spcPct val="40000"/>
              </a:spcBef>
            </a:pPr>
            <a:endParaRPr lang="ru-RU" sz="3200" dirty="0"/>
          </a:p>
          <a:p>
            <a:pPr marL="444500" indent="-444500">
              <a:lnSpc>
                <a:spcPct val="120000"/>
              </a:lnSpc>
              <a:spcBef>
                <a:spcPct val="40000"/>
              </a:spcBef>
            </a:pPr>
            <a:r>
              <a:rPr lang="ru-RU" sz="3200" dirty="0"/>
              <a:t>«Любитель»</a:t>
            </a:r>
          </a:p>
          <a:p>
            <a:pPr marL="444500" indent="-444500">
              <a:lnSpc>
                <a:spcPct val="120000"/>
              </a:lnSpc>
              <a:spcBef>
                <a:spcPct val="40000"/>
              </a:spcBef>
            </a:pPr>
            <a:endParaRPr lang="ru-RU" sz="3200" dirty="0"/>
          </a:p>
          <a:p>
            <a:pPr marL="444500" indent="-444500">
              <a:lnSpc>
                <a:spcPct val="120000"/>
              </a:lnSpc>
              <a:spcBef>
                <a:spcPct val="40000"/>
              </a:spcBef>
            </a:pPr>
            <a:r>
              <a:rPr lang="ru-RU" sz="3200" dirty="0"/>
              <a:t>«Мошенник»</a:t>
            </a:r>
          </a:p>
          <a:p>
            <a:pPr marL="444500" indent="-444500">
              <a:lnSpc>
                <a:spcPct val="120000"/>
              </a:lnSpc>
              <a:spcBef>
                <a:spcPct val="40000"/>
              </a:spcBef>
            </a:pPr>
            <a:endParaRPr lang="ru-RU" sz="3200" dirty="0"/>
          </a:p>
          <a:p>
            <a:pPr marL="444500" indent="-444500">
              <a:lnSpc>
                <a:spcPct val="120000"/>
              </a:lnSpc>
              <a:spcBef>
                <a:spcPct val="40000"/>
              </a:spcBef>
            </a:pPr>
            <a:r>
              <a:rPr lang="ru-RU" sz="3200" dirty="0"/>
              <a:t>«Внутренний злоумышленник»</a:t>
            </a:r>
          </a:p>
          <a:p>
            <a:pPr marL="444500" indent="-444500">
              <a:lnSpc>
                <a:spcPct val="120000"/>
              </a:lnSpc>
              <a:spcBef>
                <a:spcPct val="40000"/>
              </a:spcBef>
            </a:pPr>
            <a:endParaRPr lang="ru-RU" sz="3200" dirty="0"/>
          </a:p>
          <a:p>
            <a:pPr marL="444500" indent="-444500">
              <a:lnSpc>
                <a:spcPct val="120000"/>
              </a:lnSpc>
              <a:spcBef>
                <a:spcPct val="40000"/>
              </a:spcBef>
            </a:pPr>
            <a:r>
              <a:rPr lang="ru-RU" sz="3200" dirty="0"/>
              <a:t>«Внешний злоумышленник»</a:t>
            </a:r>
          </a:p>
        </p:txBody>
      </p:sp>
      <p:sp>
        <p:nvSpPr>
          <p:cNvPr id="4" name="Название 3"/>
          <p:cNvSpPr>
            <a:spLocks noGrp="1"/>
          </p:cNvSpPr>
          <p:nvPr>
            <p:ph type="title"/>
          </p:nvPr>
        </p:nvSpPr>
        <p:spPr>
          <a:xfrm>
            <a:off x="1771028" y="836712"/>
            <a:ext cx="8229600" cy="562074"/>
          </a:xfrm>
        </p:spPr>
        <p:txBody>
          <a:bodyPr>
            <a:noAutofit/>
          </a:bodyPr>
          <a:lstStyle/>
          <a:p>
            <a:r>
              <a:rPr lang="ru-RU" dirty="0"/>
              <a:t>Классификация нарушителей</a:t>
            </a:r>
          </a:p>
        </p:txBody>
      </p:sp>
      <p:pic>
        <p:nvPicPr>
          <p:cNvPr id="8" name="Picture 6" descr="G:\1_Кеменов\ИНФОРМЗАЩИТА\НИП_ИНФОРМЗАЩИТА\Картинки\Пушыстый пользователь.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3532" y="1864725"/>
            <a:ext cx="1800000" cy="1182858"/>
          </a:xfrm>
          <a:prstGeom prst="rect">
            <a:avLst/>
          </a:prstGeom>
          <a:noFill/>
          <a:ln w="12700">
            <a:noFill/>
            <a:miter lim="800000"/>
            <a:headEnd/>
            <a:tailEnd/>
          </a:ln>
          <a:effectLst>
            <a:outerShdw blurRad="292100" dist="139700" dir="2700000" algn="tl"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descr="face"/>
          <p:cNvPicPr>
            <a:picLocks noChangeAspect="1" noChangeArrowheads="1"/>
          </p:cNvPicPr>
          <p:nvPr/>
        </p:nvPicPr>
        <p:blipFill rotWithShape="1">
          <a:blip r:embed="rId3">
            <a:extLst>
              <a:ext uri="{28A0092B-C50C-407E-A947-70E740481C1C}">
                <a14:useLocalDpi xmlns:a14="http://schemas.microsoft.com/office/drawing/2010/main" val="0"/>
              </a:ext>
            </a:extLst>
          </a:blip>
          <a:srcRect t="21300" b="8243"/>
          <a:stretch/>
        </p:blipFill>
        <p:spPr bwMode="auto">
          <a:xfrm>
            <a:off x="8076220" y="1412777"/>
            <a:ext cx="1800000" cy="1510693"/>
          </a:xfrm>
          <a:prstGeom prst="rect">
            <a:avLst/>
          </a:prstGeom>
          <a:noFill/>
          <a:ln w="9525">
            <a:noFill/>
            <a:miter lim="800000"/>
            <a:headEnd/>
            <a:tailEnd/>
          </a:ln>
          <a:effectLst>
            <a:outerShdw blurRad="292100" dist="139700" dir="2700000" algn="tl"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2" name="Изображение 1" descr="Мошенник.jpg"/>
          <p:cNvPicPr>
            <a:picLocks noChangeAspect="1"/>
          </p:cNvPicPr>
          <p:nvPr/>
        </p:nvPicPr>
        <p:blipFill rotWithShape="1">
          <a:blip r:embed="rId4">
            <a:extLst>
              <a:ext uri="{28A0092B-C50C-407E-A947-70E740481C1C}">
                <a14:useLocalDpi xmlns:a14="http://schemas.microsoft.com/office/drawing/2010/main" val="0"/>
              </a:ext>
            </a:extLst>
          </a:blip>
          <a:srcRect b="8336"/>
          <a:stretch/>
        </p:blipFill>
        <p:spPr>
          <a:xfrm>
            <a:off x="1883532" y="4029000"/>
            <a:ext cx="1800000" cy="1897456"/>
          </a:xfrm>
          <a:prstGeom prst="rect">
            <a:avLst/>
          </a:prstGeom>
          <a:effectLst>
            <a:outerShdw blurRad="292100" dist="139700" dir="2700000" algn="tl" rotWithShape="0">
              <a:srgbClr val="000000">
                <a:alpha val="65000"/>
              </a:srgbClr>
            </a:outerShdw>
          </a:effec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179900" y="3212976"/>
            <a:ext cx="1800000" cy="1200000"/>
          </a:xfrm>
          <a:prstGeom prst="rect">
            <a:avLst/>
          </a:prstGeom>
          <a:noFill/>
          <a:ln w="9525">
            <a:noFill/>
            <a:miter lim="800000"/>
            <a:headEnd/>
            <a:tailEnd/>
          </a:ln>
          <a:effectLst>
            <a:outerShdw blurRad="292100" dist="139700" dir="2700000" algn="tl"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11" name="Изображение 10" descr="Хакер_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6240" y="4797152"/>
            <a:ext cx="1798960" cy="1349220"/>
          </a:xfrm>
          <a:prstGeom prst="rect">
            <a:avLst/>
          </a:prstGeom>
          <a:effectLst>
            <a:outerShdw blurRad="292100" dist="139700" dir="2700000" algn="tl" rotWithShape="0">
              <a:srgbClr val="000000">
                <a:alpha val="65000"/>
              </a:srgbClr>
            </a:outerShdw>
          </a:effectLst>
        </p:spPr>
      </p:pic>
    </p:spTree>
    <p:extLst>
      <p:ext uri="{BB962C8B-B14F-4D97-AF65-F5344CB8AC3E}">
        <p14:creationId xmlns:p14="http://schemas.microsoft.com/office/powerpoint/2010/main" val="18112301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par>
                                <p:cTn id="8" presetID="4" presetClass="entr" presetSubtype="3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ou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left)">
                                      <p:cBhvr>
                                        <p:cTn id="15" dur="500"/>
                                        <p:tgtEl>
                                          <p:spTgt spid="7">
                                            <p:txEl>
                                              <p:pRg st="2" end="2"/>
                                            </p:txEl>
                                          </p:spTgt>
                                        </p:tgtEl>
                                      </p:cBhvr>
                                    </p:animEffect>
                                  </p:childTnLst>
                                </p:cTn>
                              </p:par>
                              <p:par>
                                <p:cTn id="16" presetID="4" presetClass="entr" presetSubtype="32"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ox(ou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wipe(left)">
                                      <p:cBhvr>
                                        <p:cTn id="23" dur="500"/>
                                        <p:tgtEl>
                                          <p:spTgt spid="7">
                                            <p:txEl>
                                              <p:pRg st="4" end="4"/>
                                            </p:txEl>
                                          </p:spTgt>
                                        </p:tgtEl>
                                      </p:cBhvr>
                                    </p:animEffect>
                                  </p:childTnLst>
                                </p:cTn>
                              </p:par>
                              <p:par>
                                <p:cTn id="24" presetID="4" presetClass="entr" presetSubtype="32"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ox(out)">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wipe(left)">
                                      <p:cBhvr>
                                        <p:cTn id="31" dur="500"/>
                                        <p:tgtEl>
                                          <p:spTgt spid="7">
                                            <p:txEl>
                                              <p:pRg st="6" end="6"/>
                                            </p:txEl>
                                          </p:spTgt>
                                        </p:tgtEl>
                                      </p:cBhvr>
                                    </p:animEffect>
                                  </p:childTnLst>
                                </p:cTn>
                              </p:par>
                              <p:par>
                                <p:cTn id="32" presetID="4" presetClass="entr" presetSubtype="32"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ox(ou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Effect transition="in" filter="wipe(left)">
                                      <p:cBhvr>
                                        <p:cTn id="39" dur="500"/>
                                        <p:tgtEl>
                                          <p:spTgt spid="7">
                                            <p:txEl>
                                              <p:pRg st="8" end="8"/>
                                            </p:txEl>
                                          </p:spTgt>
                                        </p:tgtEl>
                                      </p:cBhvr>
                                    </p:animEffect>
                                  </p:childTnLst>
                                </p:cTn>
                              </p:par>
                              <p:par>
                                <p:cTn id="40" presetID="4" presetClass="entr" presetSubtype="32"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ox(out)">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азвание 3"/>
          <p:cNvSpPr>
            <a:spLocks noGrp="1"/>
          </p:cNvSpPr>
          <p:nvPr>
            <p:ph type="title"/>
          </p:nvPr>
        </p:nvSpPr>
        <p:spPr>
          <a:xfrm>
            <a:off x="1991544" y="476673"/>
            <a:ext cx="8229600" cy="915529"/>
          </a:xfrm>
        </p:spPr>
        <p:txBody>
          <a:bodyPr>
            <a:noAutofit/>
          </a:bodyPr>
          <a:lstStyle/>
          <a:p>
            <a:r>
              <a:rPr lang="ru-RU" sz="2800" dirty="0"/>
              <a:t>Неопытный (невнимательный) пользователь</a:t>
            </a:r>
          </a:p>
        </p:txBody>
      </p:sp>
      <p:sp>
        <p:nvSpPr>
          <p:cNvPr id="7" name="Содержимое 6"/>
          <p:cNvSpPr>
            <a:spLocks noGrp="1"/>
          </p:cNvSpPr>
          <p:nvPr>
            <p:ph idx="1"/>
          </p:nvPr>
        </p:nvSpPr>
        <p:spPr>
          <a:xfrm>
            <a:off x="1981200" y="1392202"/>
            <a:ext cx="8229600" cy="4773103"/>
          </a:xfrm>
          <a:noFill/>
          <a:effectLst>
            <a:outerShdw blurRad="292100" dist="139700" dir="2700000" algn="tl" rotWithShape="0">
              <a:srgbClr val="000000">
                <a:alpha val="65000"/>
              </a:srgbClr>
            </a:outerShdw>
          </a:effectLst>
        </p:spPr>
        <p:txBody>
          <a:bodyPr>
            <a:normAutofit/>
          </a:bodyPr>
          <a:lstStyle/>
          <a:p>
            <a:pPr marL="3225800" indent="0" defTabSz="584200">
              <a:buClr>
                <a:srgbClr val="660066"/>
              </a:buClr>
              <a:buNone/>
            </a:pPr>
            <a:r>
              <a:rPr lang="ru-RU" dirty="0">
                <a:solidFill>
                  <a:srgbClr val="660066"/>
                </a:solidFill>
              </a:rPr>
              <a:t>Сотрудник</a:t>
            </a:r>
            <a:r>
              <a:rPr lang="ru-RU" dirty="0"/>
              <a:t> ОРГАНИЗАЦИИ, зарегистрированный как пользователь системы, который может предпринимать попытки выполнения запрещенных операций, доступа к защищаемым ресурсам АС с превышением своих полномочий, ввода некорректных данных и т.п. действия по ошибке, некомпетентности или халатности </a:t>
            </a:r>
            <a:r>
              <a:rPr lang="ru-RU" dirty="0">
                <a:solidFill>
                  <a:srgbClr val="660066"/>
                </a:solidFill>
              </a:rPr>
              <a:t>без злого умысла </a:t>
            </a:r>
            <a:r>
              <a:rPr lang="ru-RU" dirty="0"/>
              <a:t>и использующий при этом </a:t>
            </a:r>
            <a:r>
              <a:rPr lang="ru-RU" dirty="0">
                <a:solidFill>
                  <a:srgbClr val="660066"/>
                </a:solidFill>
              </a:rPr>
              <a:t>только штатные</a:t>
            </a:r>
            <a:r>
              <a:rPr lang="ru-RU" dirty="0"/>
              <a:t> (доступные ему) аппаратные и программные средства </a:t>
            </a:r>
            <a:r>
              <a:rPr lang="ru-RU" dirty="0">
                <a:solidFill>
                  <a:srgbClr val="660066"/>
                </a:solidFill>
              </a:rPr>
              <a:t>в рабочее время</a:t>
            </a:r>
          </a:p>
        </p:txBody>
      </p:sp>
      <p:pic>
        <p:nvPicPr>
          <p:cNvPr id="8" name="Picture 6" descr="G:\1_Кеменов\ИНФОРМЗАЩИТА\НИП_ИНФОРМЗАЩИТА\Картинки\Пушыстый пользователь.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0" y="1392202"/>
            <a:ext cx="2880320" cy="1892783"/>
          </a:xfrm>
          <a:prstGeom prst="rect">
            <a:avLst/>
          </a:prstGeom>
          <a:noFill/>
          <a:ln w="12700">
            <a:noFill/>
            <a:miter lim="800000"/>
            <a:headEnd/>
            <a:tailEnd/>
          </a:ln>
          <a:effectLst>
            <a:outerShdw blurRad="292100" dist="139700" dir="2700000" algn="tl"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5" name="Изображение 4" descr="Доступ в сеть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5560" y="3885050"/>
            <a:ext cx="2880320" cy="1920214"/>
          </a:xfrm>
          <a:prstGeom prst="rect">
            <a:avLst/>
          </a:prstGeom>
          <a:effectLst>
            <a:outerShdw blurRad="292100" dist="139700" dir="2700000" algn="tl" rotWithShape="0">
              <a:srgbClr val="000000">
                <a:alpha val="65000"/>
              </a:srgbClr>
            </a:outerShdw>
          </a:effectLst>
        </p:spPr>
      </p:pic>
    </p:spTree>
    <p:extLst>
      <p:ext uri="{BB962C8B-B14F-4D97-AF65-F5344CB8AC3E}">
        <p14:creationId xmlns:p14="http://schemas.microsoft.com/office/powerpoint/2010/main" val="2192593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азвание 3"/>
          <p:cNvSpPr>
            <a:spLocks noGrp="1"/>
          </p:cNvSpPr>
          <p:nvPr>
            <p:ph type="title"/>
          </p:nvPr>
        </p:nvSpPr>
        <p:spPr>
          <a:xfrm>
            <a:off x="1981200" y="476673"/>
            <a:ext cx="8229600" cy="662946"/>
          </a:xfrm>
        </p:spPr>
        <p:txBody>
          <a:bodyPr>
            <a:noAutofit/>
          </a:bodyPr>
          <a:lstStyle/>
          <a:p>
            <a:r>
              <a:rPr lang="ru-RU" sz="2800" dirty="0"/>
              <a:t>Любитель</a:t>
            </a:r>
          </a:p>
        </p:txBody>
      </p:sp>
      <p:sp>
        <p:nvSpPr>
          <p:cNvPr id="7" name="Содержимое 6"/>
          <p:cNvSpPr>
            <a:spLocks noGrp="1"/>
          </p:cNvSpPr>
          <p:nvPr>
            <p:ph idx="1"/>
          </p:nvPr>
        </p:nvSpPr>
        <p:spPr>
          <a:xfrm>
            <a:off x="2078868" y="1136903"/>
            <a:ext cx="8229600" cy="5390059"/>
          </a:xfrm>
          <a:noFill/>
          <a:effectLst>
            <a:outerShdw blurRad="292100" dist="139700" dir="2700000" algn="tl" rotWithShape="0">
              <a:srgbClr val="000000">
                <a:alpha val="65000"/>
              </a:srgbClr>
            </a:outerShdw>
          </a:effectLst>
        </p:spPr>
        <p:txBody>
          <a:bodyPr>
            <a:normAutofit fontScale="92500" lnSpcReduction="10000"/>
          </a:bodyPr>
          <a:lstStyle/>
          <a:p>
            <a:pPr marL="2870200" indent="0" defTabSz="584200">
              <a:buClr>
                <a:srgbClr val="660066"/>
              </a:buClr>
              <a:buNone/>
            </a:pPr>
            <a:r>
              <a:rPr lang="ru-RU" dirty="0">
                <a:solidFill>
                  <a:srgbClr val="660066"/>
                </a:solidFill>
              </a:rPr>
              <a:t>Сотрудник</a:t>
            </a:r>
            <a:r>
              <a:rPr lang="ru-RU" dirty="0"/>
              <a:t> ОРГАНИЗАЦИИ (или другой организации, зарегистрированный как пользователь системы), пытающийся преодолеть систему защиты </a:t>
            </a:r>
            <a:r>
              <a:rPr lang="ru-RU" dirty="0">
                <a:solidFill>
                  <a:srgbClr val="660066"/>
                </a:solidFill>
              </a:rPr>
              <a:t>без корыстных целей и злого умысла</a:t>
            </a:r>
            <a:r>
              <a:rPr lang="ru-RU" dirty="0"/>
              <a:t>, для самоутверждения или из «спортивного интереса». Для преодоления системы защиты и совершения запрещенных действий он может использовать различные методы получения дополнительных полномочий доступа к ресурсам (имен, паролей и т.п. других  пользователей), недостатки в построении </a:t>
            </a:r>
          </a:p>
          <a:p>
            <a:pPr marL="0" indent="0" defTabSz="584200">
              <a:buClr>
                <a:srgbClr val="660066"/>
              </a:buClr>
              <a:buNone/>
            </a:pPr>
            <a:r>
              <a:rPr lang="ru-RU" dirty="0"/>
              <a:t>системы защиты и доступные ему </a:t>
            </a:r>
            <a:r>
              <a:rPr lang="ru-RU" dirty="0">
                <a:solidFill>
                  <a:srgbClr val="660066"/>
                </a:solidFill>
              </a:rPr>
              <a:t>штатные</a:t>
            </a:r>
            <a:r>
              <a:rPr lang="ru-RU" dirty="0"/>
              <a:t> (установленные на рабочей станции) программы (несанкционированные действия посредством превышения своих полномочий на использование разрешенных средств). Помимо этого он может пытаться использовать дополнительно </a:t>
            </a:r>
            <a:r>
              <a:rPr lang="ru-RU" dirty="0">
                <a:solidFill>
                  <a:srgbClr val="660066"/>
                </a:solidFill>
              </a:rPr>
              <a:t>нештатные</a:t>
            </a:r>
            <a:r>
              <a:rPr lang="ru-RU" dirty="0"/>
              <a:t> инструментальные и технологические программные средства (отладчики, служебные утилиты), самостоятельно разработанные программы или стандартные дополнительные технические средства</a:t>
            </a:r>
            <a:endParaRPr lang="ru-RU" dirty="0">
              <a:solidFill>
                <a:srgbClr val="660066"/>
              </a:solidFill>
            </a:endParaRPr>
          </a:p>
        </p:txBody>
      </p:sp>
      <p:pic>
        <p:nvPicPr>
          <p:cNvPr id="6" name="Picture 4" descr="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0" y="1139619"/>
            <a:ext cx="2520000" cy="3001767"/>
          </a:xfrm>
          <a:prstGeom prst="rect">
            <a:avLst/>
          </a:prstGeom>
          <a:noFill/>
          <a:ln w="9525">
            <a:noFill/>
            <a:miter lim="800000"/>
            <a:headEnd/>
            <a:tailEnd/>
          </a:ln>
          <a:effectLst>
            <a:outerShdw blurRad="292100" dist="139700" dir="2700000" algn="tl"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5778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азвание 3"/>
          <p:cNvSpPr>
            <a:spLocks noGrp="1"/>
          </p:cNvSpPr>
          <p:nvPr>
            <p:ph type="title"/>
          </p:nvPr>
        </p:nvSpPr>
        <p:spPr>
          <a:xfrm>
            <a:off x="1981200" y="476673"/>
            <a:ext cx="8229600" cy="468052"/>
          </a:xfrm>
        </p:spPr>
        <p:txBody>
          <a:bodyPr>
            <a:noAutofit/>
          </a:bodyPr>
          <a:lstStyle/>
          <a:p>
            <a:r>
              <a:rPr lang="ru-RU" sz="2800" dirty="0"/>
              <a:t>Мошенник</a:t>
            </a:r>
          </a:p>
        </p:txBody>
      </p:sp>
      <p:sp>
        <p:nvSpPr>
          <p:cNvPr id="7" name="Содержимое 6"/>
          <p:cNvSpPr>
            <a:spLocks noGrp="1"/>
          </p:cNvSpPr>
          <p:nvPr>
            <p:ph idx="1"/>
          </p:nvPr>
        </p:nvSpPr>
        <p:spPr>
          <a:xfrm>
            <a:off x="1981200" y="980728"/>
            <a:ext cx="8229600" cy="5328592"/>
          </a:xfrm>
          <a:noFill/>
          <a:effectLst>
            <a:outerShdw blurRad="292100" dist="139700" dir="2700000" algn="tl" rotWithShape="0">
              <a:srgbClr val="000000">
                <a:alpha val="65000"/>
              </a:srgbClr>
            </a:outerShdw>
          </a:effectLst>
        </p:spPr>
        <p:txBody>
          <a:bodyPr>
            <a:normAutofit/>
          </a:bodyPr>
          <a:lstStyle/>
          <a:p>
            <a:pPr marL="2870200" indent="0" defTabSz="584200">
              <a:buClr>
                <a:srgbClr val="660066"/>
              </a:buClr>
              <a:buNone/>
            </a:pPr>
            <a:r>
              <a:rPr lang="ru-RU" dirty="0">
                <a:solidFill>
                  <a:srgbClr val="660066"/>
                </a:solidFill>
              </a:rPr>
              <a:t>Сотрудник</a:t>
            </a:r>
            <a:r>
              <a:rPr lang="ru-RU" dirty="0"/>
              <a:t> ОРГАНИЗАЦИИ (или подразделения другого ведомства, зарегистрированный как пользователь системы), который может предпринимать попытки выполнения незаконных технологических операций, ввода подложных данных и тому подобные действия </a:t>
            </a:r>
            <a:r>
              <a:rPr lang="ru-RU" dirty="0">
                <a:solidFill>
                  <a:srgbClr val="660066"/>
                </a:solidFill>
              </a:rPr>
              <a:t>в корыстных целях, по принуждению или из злого умысла</a:t>
            </a:r>
            <a:r>
              <a:rPr lang="ru-RU" dirty="0"/>
              <a:t>, но использующий при этом </a:t>
            </a:r>
            <a:r>
              <a:rPr lang="ru-RU" dirty="0">
                <a:solidFill>
                  <a:srgbClr val="660066"/>
                </a:solidFill>
              </a:rPr>
              <a:t>только</a:t>
            </a:r>
            <a:r>
              <a:rPr lang="ru-RU" dirty="0"/>
              <a:t> </a:t>
            </a:r>
            <a:r>
              <a:rPr lang="ru-RU" dirty="0">
                <a:solidFill>
                  <a:srgbClr val="660066"/>
                </a:solidFill>
              </a:rPr>
              <a:t>штатные</a:t>
            </a:r>
          </a:p>
          <a:p>
            <a:pPr marL="0" indent="0" defTabSz="-1524000">
              <a:buClr>
                <a:srgbClr val="660066"/>
              </a:buClr>
              <a:buNone/>
            </a:pPr>
            <a:r>
              <a:rPr lang="ru-RU" dirty="0"/>
              <a:t>(установленные на рабочей станции и доступные ему) аппаратные и программные средства от своего имени или от имени другого сотрудника (зная его имя и пароль, используя его кратковременное отсутствие на </a:t>
            </a:r>
            <a:br>
              <a:rPr lang="ru-RU" dirty="0"/>
            </a:br>
            <a:r>
              <a:rPr lang="ru-RU" dirty="0"/>
              <a:t>рабочем месте и т.п.)</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91544" y="1016732"/>
            <a:ext cx="2520000" cy="2898000"/>
          </a:xfrm>
          <a:prstGeom prst="rect">
            <a:avLst/>
          </a:prstGeom>
          <a:noFill/>
          <a:ln w="9525">
            <a:noFill/>
            <a:miter lim="800000"/>
            <a:headEnd/>
            <a:tailEnd/>
          </a:ln>
          <a:effectLst>
            <a:outerShdw blurRad="292100" dist="139700" dir="2700000" algn="tl"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022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азвание 3"/>
          <p:cNvSpPr>
            <a:spLocks noGrp="1"/>
          </p:cNvSpPr>
          <p:nvPr>
            <p:ph type="title"/>
          </p:nvPr>
        </p:nvSpPr>
        <p:spPr>
          <a:xfrm>
            <a:off x="1981200" y="476673"/>
            <a:ext cx="8229600" cy="540060"/>
          </a:xfrm>
        </p:spPr>
        <p:txBody>
          <a:bodyPr>
            <a:noAutofit/>
          </a:bodyPr>
          <a:lstStyle/>
          <a:p>
            <a:r>
              <a:rPr lang="ru-RU" sz="2800" dirty="0"/>
              <a:t>Внутренний злоумышленник</a:t>
            </a:r>
          </a:p>
        </p:txBody>
      </p:sp>
      <p:sp>
        <p:nvSpPr>
          <p:cNvPr id="7" name="Содержимое 6"/>
          <p:cNvSpPr>
            <a:spLocks noGrp="1"/>
          </p:cNvSpPr>
          <p:nvPr>
            <p:ph idx="1"/>
          </p:nvPr>
        </p:nvSpPr>
        <p:spPr>
          <a:xfrm>
            <a:off x="1981200" y="980728"/>
            <a:ext cx="8229600" cy="5400600"/>
          </a:xfrm>
          <a:noFill/>
          <a:effectLst>
            <a:outerShdw blurRad="292100" dist="139700" dir="2700000" algn="tl" rotWithShape="0">
              <a:srgbClr val="000000">
                <a:alpha val="65000"/>
              </a:srgbClr>
            </a:outerShdw>
          </a:effectLst>
        </p:spPr>
        <p:txBody>
          <a:bodyPr>
            <a:normAutofit/>
          </a:bodyPr>
          <a:lstStyle/>
          <a:p>
            <a:pPr marL="2870200" indent="0" defTabSz="584200">
              <a:buClr>
                <a:srgbClr val="660066"/>
              </a:buClr>
              <a:buNone/>
            </a:pPr>
            <a:r>
              <a:rPr lang="ru-RU" dirty="0">
                <a:solidFill>
                  <a:srgbClr val="660066"/>
                </a:solidFill>
              </a:rPr>
              <a:t>Сотрудник</a:t>
            </a:r>
            <a:r>
              <a:rPr lang="ru-RU" dirty="0"/>
              <a:t> подразделения ОРГАНИЗАЦИИ, зарегистрированный как пользователь системы, </a:t>
            </a:r>
            <a:r>
              <a:rPr lang="ru-RU" dirty="0">
                <a:solidFill>
                  <a:srgbClr val="660066"/>
                </a:solidFill>
              </a:rPr>
              <a:t>действующий целенаправленно из корыстных интересов или мести за нанесенную обиду</a:t>
            </a:r>
            <a:r>
              <a:rPr lang="ru-RU" dirty="0"/>
              <a:t>, возможно в сговоре с лицами, не являющимися сотрудниками ОРГАНИЗАЦИИ.</a:t>
            </a:r>
          </a:p>
          <a:p>
            <a:pPr marL="0" indent="0" defTabSz="355600">
              <a:buClr>
                <a:srgbClr val="660066"/>
              </a:buClr>
              <a:buNone/>
            </a:pPr>
            <a:r>
              <a:rPr lang="ru-RU" dirty="0"/>
              <a:t>Он может использовать </a:t>
            </a:r>
            <a:r>
              <a:rPr lang="ru-RU" dirty="0">
                <a:solidFill>
                  <a:srgbClr val="660066"/>
                </a:solidFill>
              </a:rPr>
              <a:t>весь набор методов и средств </a:t>
            </a:r>
            <a:r>
              <a:rPr lang="ru-RU" dirty="0"/>
              <a:t>взлома системы защиты, включая агентурные методы получения реквизитов доступа, пассивные средства (технические средства перехвата без модификации компонентов системы), методы и средства активного воздействия (модификация технических средств, подключение к каналам передачи данных, внедрение программных закладок и использование специальных инструментальных и технологических программ), а также </a:t>
            </a:r>
            <a:br>
              <a:rPr lang="ru-RU" dirty="0"/>
            </a:br>
            <a:r>
              <a:rPr lang="ru-RU" dirty="0"/>
              <a:t>комбинации воздействий как изнутри, так и извне – из сетей общего пользования</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35560" y="1196753"/>
            <a:ext cx="2520280" cy="1680187"/>
          </a:xfrm>
          <a:prstGeom prst="rect">
            <a:avLst/>
          </a:prstGeom>
          <a:noFill/>
          <a:ln w="9525">
            <a:noFill/>
            <a:miter lim="800000"/>
            <a:headEnd/>
            <a:tailEnd/>
          </a:ln>
          <a:effectLst>
            <a:outerShdw blurRad="292100" dist="139700" dir="2700000" algn="tl"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1387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3554" name="Picture 2" descr="https://digital.gov.ru/uploaded/presentations/prezentatsiya-programma-22tsifrovaya-ekonomika-rossiiskoi-federatsii-202422-k-vyistupleniyu-glavyi-minkomsvyazi-rossii-na-konferentsii-tsipr-2017-0.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28144" y="624110"/>
            <a:ext cx="9437114" cy="5552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49236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азвание 3"/>
          <p:cNvSpPr>
            <a:spLocks noGrp="1"/>
          </p:cNvSpPr>
          <p:nvPr>
            <p:ph type="title"/>
          </p:nvPr>
        </p:nvSpPr>
        <p:spPr>
          <a:xfrm>
            <a:off x="1981200" y="476673"/>
            <a:ext cx="8229600" cy="720080"/>
          </a:xfrm>
        </p:spPr>
        <p:txBody>
          <a:bodyPr>
            <a:noAutofit/>
          </a:bodyPr>
          <a:lstStyle/>
          <a:p>
            <a:r>
              <a:rPr lang="ru-RU" sz="2800" dirty="0"/>
              <a:t>Внешний злоумышленник</a:t>
            </a:r>
          </a:p>
        </p:txBody>
      </p:sp>
      <p:sp>
        <p:nvSpPr>
          <p:cNvPr id="7" name="Содержимое 6"/>
          <p:cNvSpPr>
            <a:spLocks noGrp="1"/>
          </p:cNvSpPr>
          <p:nvPr>
            <p:ph idx="1"/>
          </p:nvPr>
        </p:nvSpPr>
        <p:spPr>
          <a:xfrm>
            <a:off x="1981200" y="1160748"/>
            <a:ext cx="8229600" cy="5040560"/>
          </a:xfrm>
          <a:noFill/>
          <a:effectLst>
            <a:outerShdw blurRad="292100" dist="139700" dir="2700000" algn="tl" rotWithShape="0">
              <a:srgbClr val="000000">
                <a:alpha val="65000"/>
              </a:srgbClr>
            </a:outerShdw>
          </a:effectLst>
        </p:spPr>
        <p:txBody>
          <a:bodyPr>
            <a:normAutofit/>
          </a:bodyPr>
          <a:lstStyle/>
          <a:p>
            <a:pPr marL="2870200" indent="0" defTabSz="584200">
              <a:buClr>
                <a:srgbClr val="660066"/>
              </a:buClr>
              <a:buNone/>
            </a:pPr>
            <a:r>
              <a:rPr lang="ru-RU" dirty="0">
                <a:solidFill>
                  <a:srgbClr val="660066"/>
                </a:solidFill>
              </a:rPr>
              <a:t>Постороннее лицо или сотрудник </a:t>
            </a:r>
            <a:r>
              <a:rPr lang="ru-RU" dirty="0"/>
              <a:t>ОРГАНИЗАЦИИ (или подразделения другой организации, зарегистрированный как пользователь системы), действующий целенаправленно из корыстных интересов, из мести или из любопытства, возможно в сговоре с другими лицами.</a:t>
            </a:r>
          </a:p>
          <a:p>
            <a:pPr marL="0" indent="0" defTabSz="622300">
              <a:buClr>
                <a:srgbClr val="660066"/>
              </a:buClr>
              <a:buNone/>
            </a:pPr>
            <a:r>
              <a:rPr lang="ru-RU" dirty="0"/>
              <a:t>Он может использовать </a:t>
            </a:r>
            <a:r>
              <a:rPr lang="ru-RU" dirty="0">
                <a:solidFill>
                  <a:srgbClr val="660066"/>
                </a:solidFill>
              </a:rPr>
              <a:t>весь набор </a:t>
            </a:r>
            <a:r>
              <a:rPr lang="ru-RU" dirty="0"/>
              <a:t>радиоэлектронных </a:t>
            </a:r>
            <a:r>
              <a:rPr lang="ru-RU" dirty="0">
                <a:solidFill>
                  <a:srgbClr val="660066"/>
                </a:solidFill>
              </a:rPr>
              <a:t>способов</a:t>
            </a:r>
            <a:r>
              <a:rPr lang="ru-RU" dirty="0"/>
              <a:t> нарушения безопасности информации, </a:t>
            </a:r>
            <a:r>
              <a:rPr lang="ru-RU" dirty="0">
                <a:solidFill>
                  <a:srgbClr val="660066"/>
                </a:solidFill>
              </a:rPr>
              <a:t>методов и средств</a:t>
            </a:r>
            <a:r>
              <a:rPr lang="ru-RU" dirty="0"/>
              <a:t> взлома систем защиты, характерных для сетей общего пользования (в особенности сетей на основе IP-протокола), включая удаленное внедрение программных закладок и использование специальных инструментальных и технологических программ, используя имеющиеся слабости протоколов обмена и системы защиты узлов сети АС ОРГАНИЗАЦИИ</a:t>
            </a:r>
          </a:p>
        </p:txBody>
      </p:sp>
      <p:pic>
        <p:nvPicPr>
          <p:cNvPr id="6" name="Изображение 5" descr="Хакер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560" y="1196752"/>
            <a:ext cx="2520280" cy="1890210"/>
          </a:xfrm>
          <a:prstGeom prst="rect">
            <a:avLst/>
          </a:prstGeom>
          <a:effectLst>
            <a:outerShdw blurRad="292100" dist="139700" dir="2700000" algn="tl" rotWithShape="0">
              <a:srgbClr val="000000">
                <a:alpha val="65000"/>
              </a:srgbClr>
            </a:outerShdw>
          </a:effectLst>
        </p:spPr>
      </p:pic>
    </p:spTree>
    <p:extLst>
      <p:ext uri="{BB962C8B-B14F-4D97-AF65-F5344CB8AC3E}">
        <p14:creationId xmlns:p14="http://schemas.microsoft.com/office/powerpoint/2010/main" val="7703443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7410" name="Picture 2" descr="https://mtdata.ru/u18/photo3AE6/20836519815-0/origina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167148"/>
            <a:ext cx="10058400" cy="6548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906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8434" name="Picture 2" descr="https://digital.gov.ru/preview/c/eae004e95c1b1fc1f945e1ca41f93d73/984/x/655/uploaded/photos/ministrpresfinalpage04_acFYNDX.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52052" y="530942"/>
            <a:ext cx="9566787" cy="584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350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3794" name="Picture 2" descr="https://digital.gov.ru/preview/c/ab2ebcbb22ab9cb5962136c15f4fe34a/984/x/655/uploaded/photos/ministrpresfinalpage05_c31wb0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1716" y="471948"/>
            <a:ext cx="9901084" cy="6086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96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2532" name="Picture 4" descr="https://i1.wp.com/img-fotki.yandex.ru/get/46400/92233928.62/0_168c87_86021dbe_orig.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71302" y="737420"/>
            <a:ext cx="9882498" cy="5997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589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777274" y="2225040"/>
            <a:ext cx="3761517" cy="3778250"/>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521" y="121920"/>
            <a:ext cx="4902398" cy="6858000"/>
          </a:xfrm>
          <a:prstGeom prst="rect">
            <a:avLst/>
          </a:prstGeom>
        </p:spPr>
      </p:pic>
    </p:spTree>
    <p:extLst>
      <p:ext uri="{BB962C8B-B14F-4D97-AF65-F5344CB8AC3E}">
        <p14:creationId xmlns:p14="http://schemas.microsoft.com/office/powerpoint/2010/main" val="2623445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5842" name="Picture 2" descr="https://digital.gov.ru/uploaded/presentations/prezentatsiya-programma-22tsifrovaya-ekonomika-rossiiskoi-federatsii-202422-k-vyistupleniyu-glavyi-minkomsvyazi-rossii-na-konferentsii-tsipr-2017-5.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54602" y="159799"/>
            <a:ext cx="10750010" cy="6312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217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6626" name="Picture 2" descr="https://i1.wp.com/img-fotki.yandex.ru/get/170749/92233928.62/0_168c8b_90bbe4b7_orig.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766915"/>
            <a:ext cx="10734368" cy="5732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45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6866" name="Picture 2" descr="https://digital.gov.ru/uploaded/presentations/prezentatsiya-programma-22tsifrovaya-ekonomika-rossiiskoi-federatsii-202422-k-vyistupleniyu-glavyi-minkomsvyazi-rossii-na-konferentsii-tsipr-2017-8.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199" y="177554"/>
            <a:ext cx="10924713" cy="660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562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5602" name="Picture 2" descr="https://i0.wp.com/img-fotki.yandex.ru/get/98645/92233928.62/0_168c8e_9d284e12_orig.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599768"/>
            <a:ext cx="10215715" cy="5899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506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9458" name="Picture 2" descr="https://i1.wp.com/img-fotki.yandex.ru/get/5305/92233928.62/0_168c90_a86cdb7f_orig.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97858" y="540773"/>
            <a:ext cx="9773265" cy="6115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850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D91A3D-8E03-4918-82C8-E1A39150124E}"/>
              </a:ext>
            </a:extLst>
          </p:cNvPr>
          <p:cNvSpPr>
            <a:spLocks noGrp="1"/>
          </p:cNvSpPr>
          <p:nvPr>
            <p:ph type="title"/>
          </p:nvPr>
        </p:nvSpPr>
        <p:spPr/>
        <p:txBody>
          <a:bodyPr>
            <a:normAutofit fontScale="90000"/>
          </a:bodyPr>
          <a:lstStyle/>
          <a:p>
            <a:r>
              <a:rPr lang="ru-RU" sz="3600" b="1" dirty="0">
                <a:effectLst/>
                <a:latin typeface="Times New Roman" panose="02020603050405020304" pitchFamily="18" charset="0"/>
                <a:ea typeface="Calibri" panose="020F0502020204030204" pitchFamily="34" charset="0"/>
                <a:cs typeface="Times New Roman" panose="02020603050405020304" pitchFamily="18" charset="0"/>
              </a:rPr>
              <a:t>Влияние новых информационных технологий на развитие цифрового общества.</a:t>
            </a:r>
            <a:endParaRPr lang="ru-RU" b="1" dirty="0"/>
          </a:p>
        </p:txBody>
      </p:sp>
      <p:pic>
        <p:nvPicPr>
          <p:cNvPr id="4" name="Объект 3">
            <a:extLst>
              <a:ext uri="{FF2B5EF4-FFF2-40B4-BE49-F238E27FC236}">
                <a16:creationId xmlns:a16="http://schemas.microsoft.com/office/drawing/2014/main" id="{403A279F-38FB-4A1A-AA42-D2F92B70B47D}"/>
              </a:ext>
            </a:extLst>
          </p:cNvPr>
          <p:cNvPicPr>
            <a:picLocks noGrp="1" noChangeAspect="1"/>
          </p:cNvPicPr>
          <p:nvPr>
            <p:ph idx="1"/>
          </p:nvPr>
        </p:nvPicPr>
        <p:blipFill rotWithShape="1">
          <a:blip r:embed="rId2"/>
          <a:srcRect l="11040" t="2446" r="7073" b="2273"/>
          <a:stretch/>
        </p:blipFill>
        <p:spPr>
          <a:xfrm>
            <a:off x="3524435" y="1837677"/>
            <a:ext cx="7297445" cy="4838330"/>
          </a:xfrm>
          <a:prstGeom prst="rect">
            <a:avLst/>
          </a:prstGeom>
        </p:spPr>
      </p:pic>
    </p:spTree>
    <p:extLst>
      <p:ext uri="{BB962C8B-B14F-4D97-AF65-F5344CB8AC3E}">
        <p14:creationId xmlns:p14="http://schemas.microsoft.com/office/powerpoint/2010/main" val="1665167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8704" y="197976"/>
            <a:ext cx="10515600" cy="1325563"/>
          </a:xfrm>
        </p:spPr>
        <p:txBody>
          <a:bodyPr/>
          <a:lstStyle/>
          <a:p>
            <a:endParaRPr lang="ru-RU"/>
          </a:p>
        </p:txBody>
      </p:sp>
      <p:pic>
        <p:nvPicPr>
          <p:cNvPr id="10242" name="Picture 2" descr="https://im0-tub-ru.yandex.net/i?id=27ae2f627f666c5f2dc4641a0d758bbe&amp;ref=rim&amp;n=33&amp;w=300&amp;h=22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82842" y="0"/>
            <a:ext cx="6084257" cy="3859304"/>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979E0C76-0498-4800-B951-585C6D7CA982}"/>
              </a:ext>
            </a:extLst>
          </p:cNvPr>
          <p:cNvPicPr>
            <a:picLocks noChangeAspect="1"/>
          </p:cNvPicPr>
          <p:nvPr/>
        </p:nvPicPr>
        <p:blipFill rotWithShape="1">
          <a:blip r:embed="rId3"/>
          <a:srcRect l="20775" t="20424" r="21415"/>
          <a:stretch/>
        </p:blipFill>
        <p:spPr>
          <a:xfrm>
            <a:off x="337352" y="1074198"/>
            <a:ext cx="6001304" cy="4610987"/>
          </a:xfrm>
          <a:prstGeom prst="rect">
            <a:avLst/>
          </a:prstGeom>
        </p:spPr>
      </p:pic>
    </p:spTree>
    <p:extLst>
      <p:ext uri="{BB962C8B-B14F-4D97-AF65-F5344CB8AC3E}">
        <p14:creationId xmlns:p14="http://schemas.microsoft.com/office/powerpoint/2010/main" val="2042165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122" name="Picture 2" descr="https://ds02.infourok.ru/uploads/ex/0f1f/0003cc26-e423fbea/img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71347" y="230819"/>
            <a:ext cx="9854213" cy="6445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104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704513" y="230819"/>
            <a:ext cx="9978501" cy="5946144"/>
          </a:xfrm>
          <a:prstGeom prst="rect">
            <a:avLst/>
          </a:prstGeom>
        </p:spPr>
      </p:pic>
    </p:spTree>
    <p:extLst>
      <p:ext uri="{BB962C8B-B14F-4D97-AF65-F5344CB8AC3E}">
        <p14:creationId xmlns:p14="http://schemas.microsoft.com/office/powerpoint/2010/main" val="751331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7890" name="Picture 2" descr="https://pbs.twimg.com/media/C841apCVYAAobYU.jpg:larg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13390" y="142043"/>
            <a:ext cx="9960745" cy="6489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81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130EB4-8304-4734-822E-5A266368334E}"/>
              </a:ext>
            </a:extLst>
          </p:cNvPr>
          <p:cNvSpPr>
            <a:spLocks noGrp="1"/>
          </p:cNvSpPr>
          <p:nvPr>
            <p:ph type="title"/>
          </p:nvPr>
        </p:nvSpPr>
        <p:spPr/>
        <p:txBody>
          <a:bodyPr/>
          <a:lstStyle/>
          <a:p>
            <a:r>
              <a:rPr lang="ru-RU" b="1" dirty="0"/>
              <a:t>Лекция 1</a:t>
            </a:r>
          </a:p>
        </p:txBody>
      </p:sp>
      <p:sp>
        <p:nvSpPr>
          <p:cNvPr id="3" name="Объект 2">
            <a:extLst>
              <a:ext uri="{FF2B5EF4-FFF2-40B4-BE49-F238E27FC236}">
                <a16:creationId xmlns:a16="http://schemas.microsoft.com/office/drawing/2014/main" id="{7AFC066B-1687-4D54-9394-145C52D52182}"/>
              </a:ext>
            </a:extLst>
          </p:cNvPr>
          <p:cNvSpPr>
            <a:spLocks noGrp="1"/>
          </p:cNvSpPr>
          <p:nvPr>
            <p:ph idx="1"/>
          </p:nvPr>
        </p:nvSpPr>
        <p:spPr/>
        <p:txBody>
          <a:bodyPr/>
          <a:lstStyle/>
          <a:p>
            <a:endParaRPr lang="ru-RU"/>
          </a:p>
        </p:txBody>
      </p:sp>
    </p:spTree>
    <p:extLst>
      <p:ext uri="{BB962C8B-B14F-4D97-AF65-F5344CB8AC3E}">
        <p14:creationId xmlns:p14="http://schemas.microsoft.com/office/powerpoint/2010/main" val="2842208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descr="https://cf2.ppt-online.org/files2/slide/z/ZmWUQxlVIekFzKcavAi1S6LRP8BrNngObu7tp02CXT/slide-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73161" y="365125"/>
            <a:ext cx="9360310" cy="581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701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descr="https://ds02.infourok.ru/uploads/ex/0f1f/0003cc26-e423fbea/img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6516" y="502777"/>
            <a:ext cx="10048567" cy="6163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744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194" name="Picture 2" descr="https://ds05.infourok.ru/uploads/ex/08bb/0008461a-86f1471b/img2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55433" y="284085"/>
            <a:ext cx="9428085" cy="6454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924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4338" name="Picture 2" descr="http://900igr.net/up/datas/110160/01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55433" y="275208"/>
            <a:ext cx="9880847" cy="6347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61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18"/>
          <p:cNvGrpSpPr>
            <a:grpSpLocks/>
          </p:cNvGrpSpPr>
          <p:nvPr/>
        </p:nvGrpSpPr>
        <p:grpSpPr bwMode="auto">
          <a:xfrm>
            <a:off x="2495551" y="1125539"/>
            <a:ext cx="7313613" cy="4308475"/>
            <a:chOff x="845" y="1296"/>
            <a:chExt cx="4607" cy="2715"/>
          </a:xfrm>
        </p:grpSpPr>
        <p:sp>
          <p:nvSpPr>
            <p:cNvPr id="15366" name="Freeform 19"/>
            <p:cNvSpPr>
              <a:spLocks/>
            </p:cNvSpPr>
            <p:nvPr/>
          </p:nvSpPr>
          <p:spPr bwMode="gray">
            <a:xfrm rot="-794496">
              <a:off x="2989" y="1859"/>
              <a:ext cx="725" cy="2089"/>
            </a:xfrm>
            <a:custGeom>
              <a:avLst/>
              <a:gdLst>
                <a:gd name="T0" fmla="*/ 0 w 646"/>
                <a:gd name="T1" fmla="*/ 0 h 1861"/>
                <a:gd name="T2" fmla="*/ 303 w 646"/>
                <a:gd name="T3" fmla="*/ 89 h 1861"/>
                <a:gd name="T4" fmla="*/ 621 w 646"/>
                <a:gd name="T5" fmla="*/ 204 h 1861"/>
                <a:gd name="T6" fmla="*/ 929 w 646"/>
                <a:gd name="T7" fmla="*/ 342 h 1861"/>
                <a:gd name="T8" fmla="*/ 1240 w 646"/>
                <a:gd name="T9" fmla="*/ 513 h 1861"/>
                <a:gd name="T10" fmla="*/ 1533 w 646"/>
                <a:gd name="T11" fmla="*/ 703 h 1861"/>
                <a:gd name="T12" fmla="*/ 1826 w 646"/>
                <a:gd name="T13" fmla="*/ 933 h 1861"/>
                <a:gd name="T14" fmla="*/ 2116 w 646"/>
                <a:gd name="T15" fmla="*/ 1175 h 1861"/>
                <a:gd name="T16" fmla="*/ 2386 w 646"/>
                <a:gd name="T17" fmla="*/ 1447 h 1861"/>
                <a:gd name="T18" fmla="*/ 2643 w 646"/>
                <a:gd name="T19" fmla="*/ 1754 h 1861"/>
                <a:gd name="T20" fmla="*/ 2897 w 646"/>
                <a:gd name="T21" fmla="*/ 2064 h 1861"/>
                <a:gd name="T22" fmla="*/ 3121 w 646"/>
                <a:gd name="T23" fmla="*/ 2406 h 1861"/>
                <a:gd name="T24" fmla="*/ 3329 w 646"/>
                <a:gd name="T25" fmla="*/ 2780 h 1861"/>
                <a:gd name="T26" fmla="*/ 3516 w 646"/>
                <a:gd name="T27" fmla="*/ 3163 h 1861"/>
                <a:gd name="T28" fmla="*/ 3688 w 646"/>
                <a:gd name="T29" fmla="*/ 3575 h 1861"/>
                <a:gd name="T30" fmla="*/ 3819 w 646"/>
                <a:gd name="T31" fmla="*/ 4003 h 1861"/>
                <a:gd name="T32" fmla="*/ 3931 w 646"/>
                <a:gd name="T33" fmla="*/ 4447 h 1861"/>
                <a:gd name="T34" fmla="*/ 4019 w 646"/>
                <a:gd name="T35" fmla="*/ 4915 h 1861"/>
                <a:gd name="T36" fmla="*/ 4071 w 646"/>
                <a:gd name="T37" fmla="*/ 5403 h 1861"/>
                <a:gd name="T38" fmla="*/ 4095 w 646"/>
                <a:gd name="T39" fmla="*/ 5910 h 1861"/>
                <a:gd name="T40" fmla="*/ 4072 w 646"/>
                <a:gd name="T41" fmla="*/ 6428 h 1861"/>
                <a:gd name="T42" fmla="*/ 4026 w 646"/>
                <a:gd name="T43" fmla="*/ 6897 h 1861"/>
                <a:gd name="T44" fmla="*/ 3946 w 646"/>
                <a:gd name="T45" fmla="*/ 7370 h 1861"/>
                <a:gd name="T46" fmla="*/ 3840 w 646"/>
                <a:gd name="T47" fmla="*/ 7823 h 1861"/>
                <a:gd name="T48" fmla="*/ 3701 w 646"/>
                <a:gd name="T49" fmla="*/ 8243 h 1861"/>
                <a:gd name="T50" fmla="*/ 3555 w 646"/>
                <a:gd name="T51" fmla="*/ 8651 h 1861"/>
                <a:gd name="T52" fmla="*/ 3372 w 646"/>
                <a:gd name="T53" fmla="*/ 9024 h 1861"/>
                <a:gd name="T54" fmla="*/ 3168 w 646"/>
                <a:gd name="T55" fmla="*/ 9388 h 1861"/>
                <a:gd name="T56" fmla="*/ 2956 w 646"/>
                <a:gd name="T57" fmla="*/ 9746 h 1861"/>
                <a:gd name="T58" fmla="*/ 2711 w 646"/>
                <a:gd name="T59" fmla="*/ 10054 h 1861"/>
                <a:gd name="T60" fmla="*/ 2453 w 646"/>
                <a:gd name="T61" fmla="*/ 10337 h 1861"/>
                <a:gd name="T62" fmla="*/ 2184 w 646"/>
                <a:gd name="T63" fmla="*/ 10618 h 1861"/>
                <a:gd name="T64" fmla="*/ 1898 w 646"/>
                <a:gd name="T65" fmla="*/ 10857 h 1861"/>
                <a:gd name="T66" fmla="*/ 1607 w 646"/>
                <a:gd name="T67" fmla="*/ 11084 h 1861"/>
                <a:gd name="T68" fmla="*/ 1297 w 646"/>
                <a:gd name="T69" fmla="*/ 11286 h 1861"/>
                <a:gd name="T70" fmla="*/ 986 w 646"/>
                <a:gd name="T71" fmla="*/ 11458 h 1861"/>
                <a:gd name="T72" fmla="*/ 658 w 646"/>
                <a:gd name="T73" fmla="*/ 11603 h 1861"/>
                <a:gd name="T74" fmla="*/ 329 w 646"/>
                <a:gd name="T75" fmla="*/ 11728 h 1861"/>
                <a:gd name="T76" fmla="*/ 0 w 646"/>
                <a:gd name="T77" fmla="*/ 11823 h 1861"/>
                <a:gd name="T78" fmla="*/ 0 w 646"/>
                <a:gd name="T79" fmla="*/ 0 h 18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6"/>
                <a:gd name="T121" fmla="*/ 0 h 1861"/>
                <a:gd name="T122" fmla="*/ 646 w 646"/>
                <a:gd name="T123" fmla="*/ 1861 h 18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FFFFFF"/>
                </a:gs>
                <a:gs pos="100000">
                  <a:srgbClr val="003399"/>
                </a:gs>
              </a:gsLst>
              <a:lin ang="0" scaled="1"/>
            </a:gradFill>
            <a:ln>
              <a:noFill/>
            </a:ln>
            <a:extLst>
              <a:ext uri="{91240B29-F687-4F45-9708-019B960494DF}">
                <a14:hiddenLine xmlns:a14="http://schemas.microsoft.com/office/drawing/2010/main" w="6350">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a:latin typeface="Corbel" pitchFamily="34" charset="0"/>
              </a:endParaRPr>
            </a:p>
          </p:txBody>
        </p:sp>
        <p:sp>
          <p:nvSpPr>
            <p:cNvPr id="15367" name="Freeform 20"/>
            <p:cNvSpPr>
              <a:spLocks/>
            </p:cNvSpPr>
            <p:nvPr/>
          </p:nvSpPr>
          <p:spPr bwMode="gray">
            <a:xfrm rot="5461794">
              <a:off x="1859" y="1577"/>
              <a:ext cx="725" cy="2089"/>
            </a:xfrm>
            <a:custGeom>
              <a:avLst/>
              <a:gdLst>
                <a:gd name="T0" fmla="*/ 0 w 646"/>
                <a:gd name="T1" fmla="*/ 0 h 1861"/>
                <a:gd name="T2" fmla="*/ 303 w 646"/>
                <a:gd name="T3" fmla="*/ 89 h 1861"/>
                <a:gd name="T4" fmla="*/ 621 w 646"/>
                <a:gd name="T5" fmla="*/ 204 h 1861"/>
                <a:gd name="T6" fmla="*/ 929 w 646"/>
                <a:gd name="T7" fmla="*/ 342 h 1861"/>
                <a:gd name="T8" fmla="*/ 1240 w 646"/>
                <a:gd name="T9" fmla="*/ 513 h 1861"/>
                <a:gd name="T10" fmla="*/ 1533 w 646"/>
                <a:gd name="T11" fmla="*/ 703 h 1861"/>
                <a:gd name="T12" fmla="*/ 1826 w 646"/>
                <a:gd name="T13" fmla="*/ 933 h 1861"/>
                <a:gd name="T14" fmla="*/ 2116 w 646"/>
                <a:gd name="T15" fmla="*/ 1175 h 1861"/>
                <a:gd name="T16" fmla="*/ 2386 w 646"/>
                <a:gd name="T17" fmla="*/ 1447 h 1861"/>
                <a:gd name="T18" fmla="*/ 2643 w 646"/>
                <a:gd name="T19" fmla="*/ 1754 h 1861"/>
                <a:gd name="T20" fmla="*/ 2897 w 646"/>
                <a:gd name="T21" fmla="*/ 2064 h 1861"/>
                <a:gd name="T22" fmla="*/ 3121 w 646"/>
                <a:gd name="T23" fmla="*/ 2406 h 1861"/>
                <a:gd name="T24" fmla="*/ 3329 w 646"/>
                <a:gd name="T25" fmla="*/ 2780 h 1861"/>
                <a:gd name="T26" fmla="*/ 3516 w 646"/>
                <a:gd name="T27" fmla="*/ 3163 h 1861"/>
                <a:gd name="T28" fmla="*/ 3688 w 646"/>
                <a:gd name="T29" fmla="*/ 3575 h 1861"/>
                <a:gd name="T30" fmla="*/ 3819 w 646"/>
                <a:gd name="T31" fmla="*/ 4003 h 1861"/>
                <a:gd name="T32" fmla="*/ 3931 w 646"/>
                <a:gd name="T33" fmla="*/ 4447 h 1861"/>
                <a:gd name="T34" fmla="*/ 4019 w 646"/>
                <a:gd name="T35" fmla="*/ 4915 h 1861"/>
                <a:gd name="T36" fmla="*/ 4071 w 646"/>
                <a:gd name="T37" fmla="*/ 5403 h 1861"/>
                <a:gd name="T38" fmla="*/ 4095 w 646"/>
                <a:gd name="T39" fmla="*/ 5910 h 1861"/>
                <a:gd name="T40" fmla="*/ 4072 w 646"/>
                <a:gd name="T41" fmla="*/ 6428 h 1861"/>
                <a:gd name="T42" fmla="*/ 4026 w 646"/>
                <a:gd name="T43" fmla="*/ 6897 h 1861"/>
                <a:gd name="T44" fmla="*/ 3946 w 646"/>
                <a:gd name="T45" fmla="*/ 7370 h 1861"/>
                <a:gd name="T46" fmla="*/ 3840 w 646"/>
                <a:gd name="T47" fmla="*/ 7823 h 1861"/>
                <a:gd name="T48" fmla="*/ 3701 w 646"/>
                <a:gd name="T49" fmla="*/ 8243 h 1861"/>
                <a:gd name="T50" fmla="*/ 3555 w 646"/>
                <a:gd name="T51" fmla="*/ 8651 h 1861"/>
                <a:gd name="T52" fmla="*/ 3372 w 646"/>
                <a:gd name="T53" fmla="*/ 9024 h 1861"/>
                <a:gd name="T54" fmla="*/ 3168 w 646"/>
                <a:gd name="T55" fmla="*/ 9388 h 1861"/>
                <a:gd name="T56" fmla="*/ 2956 w 646"/>
                <a:gd name="T57" fmla="*/ 9746 h 1861"/>
                <a:gd name="T58" fmla="*/ 2711 w 646"/>
                <a:gd name="T59" fmla="*/ 10054 h 1861"/>
                <a:gd name="T60" fmla="*/ 2453 w 646"/>
                <a:gd name="T61" fmla="*/ 10337 h 1861"/>
                <a:gd name="T62" fmla="*/ 2184 w 646"/>
                <a:gd name="T63" fmla="*/ 10618 h 1861"/>
                <a:gd name="T64" fmla="*/ 1898 w 646"/>
                <a:gd name="T65" fmla="*/ 10857 h 1861"/>
                <a:gd name="T66" fmla="*/ 1607 w 646"/>
                <a:gd name="T67" fmla="*/ 11084 h 1861"/>
                <a:gd name="T68" fmla="*/ 1297 w 646"/>
                <a:gd name="T69" fmla="*/ 11286 h 1861"/>
                <a:gd name="T70" fmla="*/ 986 w 646"/>
                <a:gd name="T71" fmla="*/ 11458 h 1861"/>
                <a:gd name="T72" fmla="*/ 658 w 646"/>
                <a:gd name="T73" fmla="*/ 11603 h 1861"/>
                <a:gd name="T74" fmla="*/ 329 w 646"/>
                <a:gd name="T75" fmla="*/ 11728 h 1861"/>
                <a:gd name="T76" fmla="*/ 0 w 646"/>
                <a:gd name="T77" fmla="*/ 11823 h 1861"/>
                <a:gd name="T78" fmla="*/ 0 w 646"/>
                <a:gd name="T79" fmla="*/ 0 h 18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6"/>
                <a:gd name="T121" fmla="*/ 0 h 1861"/>
                <a:gd name="T122" fmla="*/ 646 w 646"/>
                <a:gd name="T123" fmla="*/ 1861 h 18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FFFFFF"/>
                </a:gs>
                <a:gs pos="100000">
                  <a:srgbClr val="669900"/>
                </a:gs>
              </a:gsLst>
              <a:lin ang="0" scaled="1"/>
            </a:gradFill>
            <a:ln>
              <a:noFill/>
            </a:ln>
            <a:extLst>
              <a:ext uri="{91240B29-F687-4F45-9708-019B960494DF}">
                <a14:hiddenLine xmlns:a14="http://schemas.microsoft.com/office/drawing/2010/main" w="6350">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a:latin typeface="Corbel" pitchFamily="34" charset="0"/>
              </a:endParaRPr>
            </a:p>
          </p:txBody>
        </p:sp>
        <p:sp>
          <p:nvSpPr>
            <p:cNvPr id="15368" name="Freeform 21"/>
            <p:cNvSpPr>
              <a:spLocks/>
            </p:cNvSpPr>
            <p:nvPr/>
          </p:nvSpPr>
          <p:spPr bwMode="gray">
            <a:xfrm rot="-7471624">
              <a:off x="3024" y="614"/>
              <a:ext cx="725" cy="2090"/>
            </a:xfrm>
            <a:custGeom>
              <a:avLst/>
              <a:gdLst>
                <a:gd name="T0" fmla="*/ 0 w 646"/>
                <a:gd name="T1" fmla="*/ 0 h 1861"/>
                <a:gd name="T2" fmla="*/ 303 w 646"/>
                <a:gd name="T3" fmla="*/ 89 h 1861"/>
                <a:gd name="T4" fmla="*/ 621 w 646"/>
                <a:gd name="T5" fmla="*/ 206 h 1861"/>
                <a:gd name="T6" fmla="*/ 929 w 646"/>
                <a:gd name="T7" fmla="*/ 347 h 1861"/>
                <a:gd name="T8" fmla="*/ 1240 w 646"/>
                <a:gd name="T9" fmla="*/ 520 h 1861"/>
                <a:gd name="T10" fmla="*/ 1533 w 646"/>
                <a:gd name="T11" fmla="*/ 709 h 1861"/>
                <a:gd name="T12" fmla="*/ 1826 w 646"/>
                <a:gd name="T13" fmla="*/ 942 h 1861"/>
                <a:gd name="T14" fmla="*/ 2116 w 646"/>
                <a:gd name="T15" fmla="*/ 1188 h 1861"/>
                <a:gd name="T16" fmla="*/ 2386 w 646"/>
                <a:gd name="T17" fmla="*/ 1462 h 1861"/>
                <a:gd name="T18" fmla="*/ 2643 w 646"/>
                <a:gd name="T19" fmla="*/ 1762 h 1861"/>
                <a:gd name="T20" fmla="*/ 2897 w 646"/>
                <a:gd name="T21" fmla="*/ 2081 h 1861"/>
                <a:gd name="T22" fmla="*/ 3121 w 646"/>
                <a:gd name="T23" fmla="*/ 2428 h 1861"/>
                <a:gd name="T24" fmla="*/ 3329 w 646"/>
                <a:gd name="T25" fmla="*/ 2800 h 1861"/>
                <a:gd name="T26" fmla="*/ 3516 w 646"/>
                <a:gd name="T27" fmla="*/ 3182 h 1861"/>
                <a:gd name="T28" fmla="*/ 3688 w 646"/>
                <a:gd name="T29" fmla="*/ 3602 h 1861"/>
                <a:gd name="T30" fmla="*/ 3819 w 646"/>
                <a:gd name="T31" fmla="*/ 4038 h 1861"/>
                <a:gd name="T32" fmla="*/ 3931 w 646"/>
                <a:gd name="T33" fmla="*/ 4485 h 1861"/>
                <a:gd name="T34" fmla="*/ 4019 w 646"/>
                <a:gd name="T35" fmla="*/ 4952 h 1861"/>
                <a:gd name="T36" fmla="*/ 4071 w 646"/>
                <a:gd name="T37" fmla="*/ 5451 h 1861"/>
                <a:gd name="T38" fmla="*/ 4095 w 646"/>
                <a:gd name="T39" fmla="*/ 5949 h 1861"/>
                <a:gd name="T40" fmla="*/ 4072 w 646"/>
                <a:gd name="T41" fmla="*/ 6474 h 1861"/>
                <a:gd name="T42" fmla="*/ 4026 w 646"/>
                <a:gd name="T43" fmla="*/ 6956 h 1861"/>
                <a:gd name="T44" fmla="*/ 3946 w 646"/>
                <a:gd name="T45" fmla="*/ 7429 h 1861"/>
                <a:gd name="T46" fmla="*/ 3840 w 646"/>
                <a:gd name="T47" fmla="*/ 7874 h 1861"/>
                <a:gd name="T48" fmla="*/ 3701 w 646"/>
                <a:gd name="T49" fmla="*/ 8304 h 1861"/>
                <a:gd name="T50" fmla="*/ 3555 w 646"/>
                <a:gd name="T51" fmla="*/ 8712 h 1861"/>
                <a:gd name="T52" fmla="*/ 3372 w 646"/>
                <a:gd name="T53" fmla="*/ 9099 h 1861"/>
                <a:gd name="T54" fmla="*/ 3168 w 646"/>
                <a:gd name="T55" fmla="*/ 9463 h 1861"/>
                <a:gd name="T56" fmla="*/ 2956 w 646"/>
                <a:gd name="T57" fmla="*/ 9813 h 1861"/>
                <a:gd name="T58" fmla="*/ 2711 w 646"/>
                <a:gd name="T59" fmla="*/ 10138 h 1861"/>
                <a:gd name="T60" fmla="*/ 2453 w 646"/>
                <a:gd name="T61" fmla="*/ 10422 h 1861"/>
                <a:gd name="T62" fmla="*/ 2184 w 646"/>
                <a:gd name="T63" fmla="*/ 10691 h 1861"/>
                <a:gd name="T64" fmla="*/ 1898 w 646"/>
                <a:gd name="T65" fmla="*/ 10943 h 1861"/>
                <a:gd name="T66" fmla="*/ 1607 w 646"/>
                <a:gd name="T67" fmla="*/ 11169 h 1861"/>
                <a:gd name="T68" fmla="*/ 1297 w 646"/>
                <a:gd name="T69" fmla="*/ 11378 h 1861"/>
                <a:gd name="T70" fmla="*/ 986 w 646"/>
                <a:gd name="T71" fmla="*/ 11543 h 1861"/>
                <a:gd name="T72" fmla="*/ 658 w 646"/>
                <a:gd name="T73" fmla="*/ 11686 h 1861"/>
                <a:gd name="T74" fmla="*/ 329 w 646"/>
                <a:gd name="T75" fmla="*/ 11820 h 1861"/>
                <a:gd name="T76" fmla="*/ 0 w 646"/>
                <a:gd name="T77" fmla="*/ 11914 h 1861"/>
                <a:gd name="T78" fmla="*/ 0 w 646"/>
                <a:gd name="T79" fmla="*/ 0 h 18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6"/>
                <a:gd name="T121" fmla="*/ 0 h 1861"/>
                <a:gd name="T122" fmla="*/ 646 w 646"/>
                <a:gd name="T123" fmla="*/ 1861 h 18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FFFFFF"/>
                </a:gs>
                <a:gs pos="100000">
                  <a:srgbClr val="5326AC"/>
                </a:gs>
              </a:gsLst>
              <a:lin ang="0" scaled="1"/>
            </a:gradFill>
            <a:ln>
              <a:noFill/>
            </a:ln>
            <a:extLst>
              <a:ext uri="{91240B29-F687-4F45-9708-019B960494DF}">
                <a14:hiddenLine xmlns:a14="http://schemas.microsoft.com/office/drawing/2010/main" w="6350">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a:latin typeface="Corbel" pitchFamily="34" charset="0"/>
              </a:endParaRPr>
            </a:p>
          </p:txBody>
        </p:sp>
        <p:grpSp>
          <p:nvGrpSpPr>
            <p:cNvPr id="15369" name="Group 22"/>
            <p:cNvGrpSpPr>
              <a:grpSpLocks/>
            </p:cNvGrpSpPr>
            <p:nvPr/>
          </p:nvGrpSpPr>
          <p:grpSpPr bwMode="auto">
            <a:xfrm>
              <a:off x="1177" y="1440"/>
              <a:ext cx="3335" cy="2571"/>
              <a:chOff x="768" y="1104"/>
              <a:chExt cx="3984" cy="3072"/>
            </a:xfrm>
          </p:grpSpPr>
          <p:sp>
            <p:nvSpPr>
              <p:cNvPr id="15377" name="Freeform 23"/>
              <p:cNvSpPr>
                <a:spLocks/>
              </p:cNvSpPr>
              <p:nvPr/>
            </p:nvSpPr>
            <p:spPr bwMode="gray">
              <a:xfrm>
                <a:off x="2784" y="1680"/>
                <a:ext cx="866" cy="2496"/>
              </a:xfrm>
              <a:custGeom>
                <a:avLst/>
                <a:gdLst>
                  <a:gd name="T0" fmla="*/ 0 w 646"/>
                  <a:gd name="T1" fmla="*/ 0 h 1861"/>
                  <a:gd name="T2" fmla="*/ 5171 w 646"/>
                  <a:gd name="T3" fmla="*/ 1556 h 1861"/>
                  <a:gd name="T4" fmla="*/ 10639 w 646"/>
                  <a:gd name="T5" fmla="*/ 3549 h 1861"/>
                  <a:gd name="T6" fmla="*/ 16016 w 646"/>
                  <a:gd name="T7" fmla="*/ 5899 h 1861"/>
                  <a:gd name="T8" fmla="*/ 21183 w 646"/>
                  <a:gd name="T9" fmla="*/ 8903 h 1861"/>
                  <a:gd name="T10" fmla="*/ 26275 w 646"/>
                  <a:gd name="T11" fmla="*/ 12147 h 1861"/>
                  <a:gd name="T12" fmla="*/ 31275 w 646"/>
                  <a:gd name="T13" fmla="*/ 16085 h 1861"/>
                  <a:gd name="T14" fmla="*/ 36210 w 646"/>
                  <a:gd name="T15" fmla="*/ 20349 h 1861"/>
                  <a:gd name="T16" fmla="*/ 40970 w 646"/>
                  <a:gd name="T17" fmla="*/ 25010 h 1861"/>
                  <a:gd name="T18" fmla="*/ 45462 w 646"/>
                  <a:gd name="T19" fmla="*/ 30197 h 1861"/>
                  <a:gd name="T20" fmla="*/ 49749 w 646"/>
                  <a:gd name="T21" fmla="*/ 35676 h 1861"/>
                  <a:gd name="T22" fmla="*/ 53663 w 646"/>
                  <a:gd name="T23" fmla="*/ 41520 h 1861"/>
                  <a:gd name="T24" fmla="*/ 57185 w 646"/>
                  <a:gd name="T25" fmla="*/ 47904 h 1861"/>
                  <a:gd name="T26" fmla="*/ 60361 w 646"/>
                  <a:gd name="T27" fmla="*/ 54502 h 1861"/>
                  <a:gd name="T28" fmla="*/ 63298 w 646"/>
                  <a:gd name="T29" fmla="*/ 61652 h 1861"/>
                  <a:gd name="T30" fmla="*/ 65760 w 646"/>
                  <a:gd name="T31" fmla="*/ 69103 h 1861"/>
                  <a:gd name="T32" fmla="*/ 67492 w 646"/>
                  <a:gd name="T33" fmla="*/ 76748 h 1861"/>
                  <a:gd name="T34" fmla="*/ 68942 w 646"/>
                  <a:gd name="T35" fmla="*/ 84837 h 1861"/>
                  <a:gd name="T36" fmla="*/ 69855 w 646"/>
                  <a:gd name="T37" fmla="*/ 93233 h 1861"/>
                  <a:gd name="T38" fmla="*/ 70251 w 646"/>
                  <a:gd name="T39" fmla="*/ 101908 h 1861"/>
                  <a:gd name="T40" fmla="*/ 70005 w 646"/>
                  <a:gd name="T41" fmla="*/ 110904 h 1861"/>
                  <a:gd name="T42" fmla="*/ 69192 w 646"/>
                  <a:gd name="T43" fmla="*/ 119073 h 1861"/>
                  <a:gd name="T44" fmla="*/ 67744 w 646"/>
                  <a:gd name="T45" fmla="*/ 127191 h 1861"/>
                  <a:gd name="T46" fmla="*/ 66052 w 646"/>
                  <a:gd name="T47" fmla="*/ 134875 h 1861"/>
                  <a:gd name="T48" fmla="*/ 63619 w 646"/>
                  <a:gd name="T49" fmla="*/ 142241 h 1861"/>
                  <a:gd name="T50" fmla="*/ 61013 w 646"/>
                  <a:gd name="T51" fmla="*/ 149173 h 1861"/>
                  <a:gd name="T52" fmla="*/ 57967 w 646"/>
                  <a:gd name="T53" fmla="*/ 155789 h 1861"/>
                  <a:gd name="T54" fmla="*/ 54369 w 646"/>
                  <a:gd name="T55" fmla="*/ 161992 h 1861"/>
                  <a:gd name="T56" fmla="*/ 50697 w 646"/>
                  <a:gd name="T57" fmla="*/ 167932 h 1861"/>
                  <a:gd name="T58" fmla="*/ 46555 w 646"/>
                  <a:gd name="T59" fmla="*/ 173453 h 1861"/>
                  <a:gd name="T60" fmla="*/ 42159 w 646"/>
                  <a:gd name="T61" fmla="*/ 178423 h 1861"/>
                  <a:gd name="T62" fmla="*/ 37487 w 646"/>
                  <a:gd name="T63" fmla="*/ 183108 h 1861"/>
                  <a:gd name="T64" fmla="*/ 32838 w 646"/>
                  <a:gd name="T65" fmla="*/ 187368 h 1861"/>
                  <a:gd name="T66" fmla="*/ 27683 w 646"/>
                  <a:gd name="T67" fmla="*/ 191169 h 1861"/>
                  <a:gd name="T68" fmla="*/ 22362 w 646"/>
                  <a:gd name="T69" fmla="*/ 194715 h 1861"/>
                  <a:gd name="T70" fmla="*/ 16945 w 646"/>
                  <a:gd name="T71" fmla="*/ 197683 h 1861"/>
                  <a:gd name="T72" fmla="*/ 11265 w 646"/>
                  <a:gd name="T73" fmla="*/ 200203 h 1861"/>
                  <a:gd name="T74" fmla="*/ 5731 w 646"/>
                  <a:gd name="T75" fmla="*/ 202415 h 1861"/>
                  <a:gd name="T76" fmla="*/ 0 w 646"/>
                  <a:gd name="T77" fmla="*/ 204046 h 1861"/>
                  <a:gd name="T78" fmla="*/ 0 w 646"/>
                  <a:gd name="T79" fmla="*/ 0 h 18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6"/>
                  <a:gd name="T121" fmla="*/ 0 h 1861"/>
                  <a:gd name="T122" fmla="*/ 646 w 646"/>
                  <a:gd name="T123" fmla="*/ 1861 h 18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chemeClr val="bg1"/>
                  </a:gs>
                  <a:gs pos="100000">
                    <a:srgbClr val="99CCFF"/>
                  </a:gs>
                </a:gsLst>
                <a:lin ang="0" scaled="1"/>
              </a:gradFill>
              <a:ln>
                <a:noFill/>
              </a:ln>
              <a:extLst>
                <a:ext uri="{91240B29-F687-4F45-9708-019B960494DF}">
                  <a14:hiddenLine xmlns:a14="http://schemas.microsoft.com/office/drawing/2010/main" w="6350">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a:latin typeface="Corbel" pitchFamily="34" charset="0"/>
                </a:endParaRPr>
              </a:p>
            </p:txBody>
          </p:sp>
          <p:sp>
            <p:nvSpPr>
              <p:cNvPr id="15378" name="Freeform 24"/>
              <p:cNvSpPr>
                <a:spLocks/>
              </p:cNvSpPr>
              <p:nvPr/>
            </p:nvSpPr>
            <p:spPr bwMode="gray">
              <a:xfrm rot="6256290">
                <a:off x="1583" y="1153"/>
                <a:ext cx="866" cy="2496"/>
              </a:xfrm>
              <a:custGeom>
                <a:avLst/>
                <a:gdLst>
                  <a:gd name="T0" fmla="*/ 0 w 646"/>
                  <a:gd name="T1" fmla="*/ 0 h 1861"/>
                  <a:gd name="T2" fmla="*/ 5171 w 646"/>
                  <a:gd name="T3" fmla="*/ 1556 h 1861"/>
                  <a:gd name="T4" fmla="*/ 10639 w 646"/>
                  <a:gd name="T5" fmla="*/ 3549 h 1861"/>
                  <a:gd name="T6" fmla="*/ 16016 w 646"/>
                  <a:gd name="T7" fmla="*/ 5899 h 1861"/>
                  <a:gd name="T8" fmla="*/ 21183 w 646"/>
                  <a:gd name="T9" fmla="*/ 8903 h 1861"/>
                  <a:gd name="T10" fmla="*/ 26275 w 646"/>
                  <a:gd name="T11" fmla="*/ 12147 h 1861"/>
                  <a:gd name="T12" fmla="*/ 31275 w 646"/>
                  <a:gd name="T13" fmla="*/ 16085 h 1861"/>
                  <a:gd name="T14" fmla="*/ 36210 w 646"/>
                  <a:gd name="T15" fmla="*/ 20349 h 1861"/>
                  <a:gd name="T16" fmla="*/ 40970 w 646"/>
                  <a:gd name="T17" fmla="*/ 25010 h 1861"/>
                  <a:gd name="T18" fmla="*/ 45462 w 646"/>
                  <a:gd name="T19" fmla="*/ 30197 h 1861"/>
                  <a:gd name="T20" fmla="*/ 49749 w 646"/>
                  <a:gd name="T21" fmla="*/ 35676 h 1861"/>
                  <a:gd name="T22" fmla="*/ 53663 w 646"/>
                  <a:gd name="T23" fmla="*/ 41520 h 1861"/>
                  <a:gd name="T24" fmla="*/ 57185 w 646"/>
                  <a:gd name="T25" fmla="*/ 47904 h 1861"/>
                  <a:gd name="T26" fmla="*/ 60361 w 646"/>
                  <a:gd name="T27" fmla="*/ 54502 h 1861"/>
                  <a:gd name="T28" fmla="*/ 63298 w 646"/>
                  <a:gd name="T29" fmla="*/ 61652 h 1861"/>
                  <a:gd name="T30" fmla="*/ 65760 w 646"/>
                  <a:gd name="T31" fmla="*/ 69103 h 1861"/>
                  <a:gd name="T32" fmla="*/ 67492 w 646"/>
                  <a:gd name="T33" fmla="*/ 76748 h 1861"/>
                  <a:gd name="T34" fmla="*/ 68942 w 646"/>
                  <a:gd name="T35" fmla="*/ 84837 h 1861"/>
                  <a:gd name="T36" fmla="*/ 69855 w 646"/>
                  <a:gd name="T37" fmla="*/ 93233 h 1861"/>
                  <a:gd name="T38" fmla="*/ 70251 w 646"/>
                  <a:gd name="T39" fmla="*/ 101908 h 1861"/>
                  <a:gd name="T40" fmla="*/ 70005 w 646"/>
                  <a:gd name="T41" fmla="*/ 110904 h 1861"/>
                  <a:gd name="T42" fmla="*/ 69192 w 646"/>
                  <a:gd name="T43" fmla="*/ 119073 h 1861"/>
                  <a:gd name="T44" fmla="*/ 67744 w 646"/>
                  <a:gd name="T45" fmla="*/ 127191 h 1861"/>
                  <a:gd name="T46" fmla="*/ 66052 w 646"/>
                  <a:gd name="T47" fmla="*/ 134875 h 1861"/>
                  <a:gd name="T48" fmla="*/ 63619 w 646"/>
                  <a:gd name="T49" fmla="*/ 142241 h 1861"/>
                  <a:gd name="T50" fmla="*/ 61013 w 646"/>
                  <a:gd name="T51" fmla="*/ 149173 h 1861"/>
                  <a:gd name="T52" fmla="*/ 57967 w 646"/>
                  <a:gd name="T53" fmla="*/ 155789 h 1861"/>
                  <a:gd name="T54" fmla="*/ 54369 w 646"/>
                  <a:gd name="T55" fmla="*/ 161992 h 1861"/>
                  <a:gd name="T56" fmla="*/ 50697 w 646"/>
                  <a:gd name="T57" fmla="*/ 167932 h 1861"/>
                  <a:gd name="T58" fmla="*/ 46555 w 646"/>
                  <a:gd name="T59" fmla="*/ 173453 h 1861"/>
                  <a:gd name="T60" fmla="*/ 42159 w 646"/>
                  <a:gd name="T61" fmla="*/ 178423 h 1861"/>
                  <a:gd name="T62" fmla="*/ 37487 w 646"/>
                  <a:gd name="T63" fmla="*/ 183108 h 1861"/>
                  <a:gd name="T64" fmla="*/ 32838 w 646"/>
                  <a:gd name="T65" fmla="*/ 187368 h 1861"/>
                  <a:gd name="T66" fmla="*/ 27683 w 646"/>
                  <a:gd name="T67" fmla="*/ 191169 h 1861"/>
                  <a:gd name="T68" fmla="*/ 22362 w 646"/>
                  <a:gd name="T69" fmla="*/ 194715 h 1861"/>
                  <a:gd name="T70" fmla="*/ 16945 w 646"/>
                  <a:gd name="T71" fmla="*/ 197683 h 1861"/>
                  <a:gd name="T72" fmla="*/ 11265 w 646"/>
                  <a:gd name="T73" fmla="*/ 200203 h 1861"/>
                  <a:gd name="T74" fmla="*/ 5731 w 646"/>
                  <a:gd name="T75" fmla="*/ 202415 h 1861"/>
                  <a:gd name="T76" fmla="*/ 0 w 646"/>
                  <a:gd name="T77" fmla="*/ 204046 h 1861"/>
                  <a:gd name="T78" fmla="*/ 0 w 646"/>
                  <a:gd name="T79" fmla="*/ 0 h 18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6"/>
                  <a:gd name="T121" fmla="*/ 0 h 1861"/>
                  <a:gd name="T122" fmla="*/ 646 w 646"/>
                  <a:gd name="T123" fmla="*/ 1861 h 18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chemeClr val="bg1"/>
                  </a:gs>
                  <a:gs pos="100000">
                    <a:srgbClr val="99CCFF"/>
                  </a:gs>
                </a:gsLst>
                <a:lin ang="0" scaled="1"/>
              </a:gradFill>
              <a:ln>
                <a:noFill/>
              </a:ln>
              <a:extLst>
                <a:ext uri="{91240B29-F687-4F45-9708-019B960494DF}">
                  <a14:hiddenLine xmlns:a14="http://schemas.microsoft.com/office/drawing/2010/main" w="6350">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a:latin typeface="Corbel" pitchFamily="34" charset="0"/>
                </a:endParaRPr>
              </a:p>
            </p:txBody>
          </p:sp>
          <p:sp>
            <p:nvSpPr>
              <p:cNvPr id="15379" name="Freeform 25"/>
              <p:cNvSpPr>
                <a:spLocks/>
              </p:cNvSpPr>
              <p:nvPr/>
            </p:nvSpPr>
            <p:spPr bwMode="gray">
              <a:xfrm rot="-6677128">
                <a:off x="3071" y="289"/>
                <a:ext cx="866" cy="2496"/>
              </a:xfrm>
              <a:custGeom>
                <a:avLst/>
                <a:gdLst>
                  <a:gd name="T0" fmla="*/ 0 w 646"/>
                  <a:gd name="T1" fmla="*/ 0 h 1861"/>
                  <a:gd name="T2" fmla="*/ 5171 w 646"/>
                  <a:gd name="T3" fmla="*/ 1556 h 1861"/>
                  <a:gd name="T4" fmla="*/ 10639 w 646"/>
                  <a:gd name="T5" fmla="*/ 3549 h 1861"/>
                  <a:gd name="T6" fmla="*/ 16016 w 646"/>
                  <a:gd name="T7" fmla="*/ 5899 h 1861"/>
                  <a:gd name="T8" fmla="*/ 21183 w 646"/>
                  <a:gd name="T9" fmla="*/ 8903 h 1861"/>
                  <a:gd name="T10" fmla="*/ 26275 w 646"/>
                  <a:gd name="T11" fmla="*/ 12147 h 1861"/>
                  <a:gd name="T12" fmla="*/ 31275 w 646"/>
                  <a:gd name="T13" fmla="*/ 16085 h 1861"/>
                  <a:gd name="T14" fmla="*/ 36210 w 646"/>
                  <a:gd name="T15" fmla="*/ 20349 h 1861"/>
                  <a:gd name="T16" fmla="*/ 40970 w 646"/>
                  <a:gd name="T17" fmla="*/ 25010 h 1861"/>
                  <a:gd name="T18" fmla="*/ 45462 w 646"/>
                  <a:gd name="T19" fmla="*/ 30197 h 1861"/>
                  <a:gd name="T20" fmla="*/ 49749 w 646"/>
                  <a:gd name="T21" fmla="*/ 35676 h 1861"/>
                  <a:gd name="T22" fmla="*/ 53663 w 646"/>
                  <a:gd name="T23" fmla="*/ 41520 h 1861"/>
                  <a:gd name="T24" fmla="*/ 57185 w 646"/>
                  <a:gd name="T25" fmla="*/ 47904 h 1861"/>
                  <a:gd name="T26" fmla="*/ 60361 w 646"/>
                  <a:gd name="T27" fmla="*/ 54502 h 1861"/>
                  <a:gd name="T28" fmla="*/ 63298 w 646"/>
                  <a:gd name="T29" fmla="*/ 61652 h 1861"/>
                  <a:gd name="T30" fmla="*/ 65760 w 646"/>
                  <a:gd name="T31" fmla="*/ 69103 h 1861"/>
                  <a:gd name="T32" fmla="*/ 67492 w 646"/>
                  <a:gd name="T33" fmla="*/ 76748 h 1861"/>
                  <a:gd name="T34" fmla="*/ 68942 w 646"/>
                  <a:gd name="T35" fmla="*/ 84837 h 1861"/>
                  <a:gd name="T36" fmla="*/ 69855 w 646"/>
                  <a:gd name="T37" fmla="*/ 93233 h 1861"/>
                  <a:gd name="T38" fmla="*/ 70251 w 646"/>
                  <a:gd name="T39" fmla="*/ 101908 h 1861"/>
                  <a:gd name="T40" fmla="*/ 70005 w 646"/>
                  <a:gd name="T41" fmla="*/ 110904 h 1861"/>
                  <a:gd name="T42" fmla="*/ 69192 w 646"/>
                  <a:gd name="T43" fmla="*/ 119073 h 1861"/>
                  <a:gd name="T44" fmla="*/ 67744 w 646"/>
                  <a:gd name="T45" fmla="*/ 127191 h 1861"/>
                  <a:gd name="T46" fmla="*/ 66052 w 646"/>
                  <a:gd name="T47" fmla="*/ 134875 h 1861"/>
                  <a:gd name="T48" fmla="*/ 63619 w 646"/>
                  <a:gd name="T49" fmla="*/ 142241 h 1861"/>
                  <a:gd name="T50" fmla="*/ 61013 w 646"/>
                  <a:gd name="T51" fmla="*/ 149173 h 1861"/>
                  <a:gd name="T52" fmla="*/ 57967 w 646"/>
                  <a:gd name="T53" fmla="*/ 155789 h 1861"/>
                  <a:gd name="T54" fmla="*/ 54369 w 646"/>
                  <a:gd name="T55" fmla="*/ 161992 h 1861"/>
                  <a:gd name="T56" fmla="*/ 50697 w 646"/>
                  <a:gd name="T57" fmla="*/ 167932 h 1861"/>
                  <a:gd name="T58" fmla="*/ 46555 w 646"/>
                  <a:gd name="T59" fmla="*/ 173453 h 1861"/>
                  <a:gd name="T60" fmla="*/ 42159 w 646"/>
                  <a:gd name="T61" fmla="*/ 178423 h 1861"/>
                  <a:gd name="T62" fmla="*/ 37487 w 646"/>
                  <a:gd name="T63" fmla="*/ 183108 h 1861"/>
                  <a:gd name="T64" fmla="*/ 32838 w 646"/>
                  <a:gd name="T65" fmla="*/ 187368 h 1861"/>
                  <a:gd name="T66" fmla="*/ 27683 w 646"/>
                  <a:gd name="T67" fmla="*/ 191169 h 1861"/>
                  <a:gd name="T68" fmla="*/ 22362 w 646"/>
                  <a:gd name="T69" fmla="*/ 194715 h 1861"/>
                  <a:gd name="T70" fmla="*/ 16945 w 646"/>
                  <a:gd name="T71" fmla="*/ 197683 h 1861"/>
                  <a:gd name="T72" fmla="*/ 11265 w 646"/>
                  <a:gd name="T73" fmla="*/ 200203 h 1861"/>
                  <a:gd name="T74" fmla="*/ 5731 w 646"/>
                  <a:gd name="T75" fmla="*/ 202415 h 1861"/>
                  <a:gd name="T76" fmla="*/ 0 w 646"/>
                  <a:gd name="T77" fmla="*/ 204046 h 1861"/>
                  <a:gd name="T78" fmla="*/ 0 w 646"/>
                  <a:gd name="T79" fmla="*/ 0 h 18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6"/>
                  <a:gd name="T121" fmla="*/ 0 h 1861"/>
                  <a:gd name="T122" fmla="*/ 646 w 646"/>
                  <a:gd name="T123" fmla="*/ 1861 h 18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chemeClr val="bg1"/>
                  </a:gs>
                  <a:gs pos="100000">
                    <a:srgbClr val="99CCFF"/>
                  </a:gs>
                </a:gsLst>
                <a:lin ang="0" scaled="1"/>
              </a:gradFill>
              <a:ln>
                <a:noFill/>
              </a:ln>
              <a:extLst>
                <a:ext uri="{91240B29-F687-4F45-9708-019B960494DF}">
                  <a14:hiddenLine xmlns:a14="http://schemas.microsoft.com/office/drawing/2010/main" w="6350">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a:latin typeface="Corbel" pitchFamily="34" charset="0"/>
                </a:endParaRPr>
              </a:p>
            </p:txBody>
          </p:sp>
        </p:grpSp>
        <p:grpSp>
          <p:nvGrpSpPr>
            <p:cNvPr id="15370" name="Group 26"/>
            <p:cNvGrpSpPr>
              <a:grpSpLocks/>
            </p:cNvGrpSpPr>
            <p:nvPr/>
          </p:nvGrpSpPr>
          <p:grpSpPr bwMode="auto">
            <a:xfrm>
              <a:off x="2543" y="1899"/>
              <a:ext cx="844" cy="843"/>
              <a:chOff x="2016" y="1920"/>
              <a:chExt cx="1680" cy="1680"/>
            </a:xfrm>
          </p:grpSpPr>
          <p:sp>
            <p:nvSpPr>
              <p:cNvPr id="15375" name="Oval 27"/>
              <p:cNvSpPr>
                <a:spLocks noChangeArrowheads="1"/>
              </p:cNvSpPr>
              <p:nvPr/>
            </p:nvSpPr>
            <p:spPr bwMode="gray">
              <a:xfrm>
                <a:off x="2016" y="1920"/>
                <a:ext cx="1680" cy="1680"/>
              </a:xfrm>
              <a:prstGeom prst="ellipse">
                <a:avLst/>
              </a:prstGeom>
              <a:gradFill rotWithShape="1">
                <a:gsLst>
                  <a:gs pos="0">
                    <a:srgbClr val="F14343"/>
                  </a:gs>
                  <a:gs pos="100000">
                    <a:srgbClr val="922929"/>
                  </a:gs>
                </a:gsLst>
                <a:lin ang="5400000" scaled="1"/>
              </a:gradFill>
              <a:ln w="25400">
                <a:solidFill>
                  <a:schemeClr val="bg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a:latin typeface="Calibri" pitchFamily="34" charset="0"/>
                </a:endParaRPr>
              </a:p>
            </p:txBody>
          </p:sp>
          <p:sp>
            <p:nvSpPr>
              <p:cNvPr id="15376" name="Freeform 28"/>
              <p:cNvSpPr>
                <a:spLocks/>
              </p:cNvSpPr>
              <p:nvPr/>
            </p:nvSpPr>
            <p:spPr bwMode="gray">
              <a:xfrm>
                <a:off x="2208" y="1948"/>
                <a:ext cx="1296" cy="634"/>
              </a:xfrm>
              <a:custGeom>
                <a:avLst/>
                <a:gdLst>
                  <a:gd name="T0" fmla="*/ 958 w 1321"/>
                  <a:gd name="T1" fmla="*/ 62 h 712"/>
                  <a:gd name="T2" fmla="*/ 970 w 1321"/>
                  <a:gd name="T3" fmla="*/ 69 h 712"/>
                  <a:gd name="T4" fmla="*/ 973 w 1321"/>
                  <a:gd name="T5" fmla="*/ 75 h 712"/>
                  <a:gd name="T6" fmla="*/ 968 w 1321"/>
                  <a:gd name="T7" fmla="*/ 81 h 712"/>
                  <a:gd name="T8" fmla="*/ 956 w 1321"/>
                  <a:gd name="T9" fmla="*/ 85 h 712"/>
                  <a:gd name="T10" fmla="*/ 937 w 1321"/>
                  <a:gd name="T11" fmla="*/ 91 h 712"/>
                  <a:gd name="T12" fmla="*/ 912 w 1321"/>
                  <a:gd name="T13" fmla="*/ 94 h 712"/>
                  <a:gd name="T14" fmla="*/ 881 w 1321"/>
                  <a:gd name="T15" fmla="*/ 98 h 712"/>
                  <a:gd name="T16" fmla="*/ 845 w 1321"/>
                  <a:gd name="T17" fmla="*/ 102 h 712"/>
                  <a:gd name="T18" fmla="*/ 804 w 1321"/>
                  <a:gd name="T19" fmla="*/ 105 h 712"/>
                  <a:gd name="T20" fmla="*/ 759 w 1321"/>
                  <a:gd name="T21" fmla="*/ 106 h 712"/>
                  <a:gd name="T22" fmla="*/ 712 w 1321"/>
                  <a:gd name="T23" fmla="*/ 107 h 712"/>
                  <a:gd name="T24" fmla="*/ 660 w 1321"/>
                  <a:gd name="T25" fmla="*/ 110 h 712"/>
                  <a:gd name="T26" fmla="*/ 607 w 1321"/>
                  <a:gd name="T27" fmla="*/ 111 h 712"/>
                  <a:gd name="T28" fmla="*/ 586 w 1321"/>
                  <a:gd name="T29" fmla="*/ 112 h 712"/>
                  <a:gd name="T30" fmla="*/ 351 w 1321"/>
                  <a:gd name="T31" fmla="*/ 112 h 712"/>
                  <a:gd name="T32" fmla="*/ 347 w 1321"/>
                  <a:gd name="T33" fmla="*/ 112 h 712"/>
                  <a:gd name="T34" fmla="*/ 301 w 1321"/>
                  <a:gd name="T35" fmla="*/ 111 h 712"/>
                  <a:gd name="T36" fmla="*/ 257 w 1321"/>
                  <a:gd name="T37" fmla="*/ 110 h 712"/>
                  <a:gd name="T38" fmla="*/ 215 w 1321"/>
                  <a:gd name="T39" fmla="*/ 109 h 712"/>
                  <a:gd name="T40" fmla="*/ 174 w 1321"/>
                  <a:gd name="T41" fmla="*/ 106 h 712"/>
                  <a:gd name="T42" fmla="*/ 137 w 1321"/>
                  <a:gd name="T43" fmla="*/ 106 h 712"/>
                  <a:gd name="T44" fmla="*/ 106 w 1321"/>
                  <a:gd name="T45" fmla="*/ 103 h 712"/>
                  <a:gd name="T46" fmla="*/ 74 w 1321"/>
                  <a:gd name="T47" fmla="*/ 101 h 712"/>
                  <a:gd name="T48" fmla="*/ 51 w 1321"/>
                  <a:gd name="T49" fmla="*/ 99 h 712"/>
                  <a:gd name="T50" fmla="*/ 26 w 1321"/>
                  <a:gd name="T51" fmla="*/ 94 h 712"/>
                  <a:gd name="T52" fmla="*/ 18 w 1321"/>
                  <a:gd name="T53" fmla="*/ 91 h 712"/>
                  <a:gd name="T54" fmla="*/ 6 w 1321"/>
                  <a:gd name="T55" fmla="*/ 87 h 712"/>
                  <a:gd name="T56" fmla="*/ 0 w 1321"/>
                  <a:gd name="T57" fmla="*/ 82 h 712"/>
                  <a:gd name="T58" fmla="*/ 0 w 1321"/>
                  <a:gd name="T59" fmla="*/ 81 h 712"/>
                  <a:gd name="T60" fmla="*/ 4 w 1321"/>
                  <a:gd name="T61" fmla="*/ 75 h 712"/>
                  <a:gd name="T62" fmla="*/ 16 w 1321"/>
                  <a:gd name="T63" fmla="*/ 69 h 712"/>
                  <a:gd name="T64" fmla="*/ 35 w 1321"/>
                  <a:gd name="T65" fmla="*/ 58 h 712"/>
                  <a:gd name="T66" fmla="*/ 70 w 1321"/>
                  <a:gd name="T67" fmla="*/ 47 h 712"/>
                  <a:gd name="T68" fmla="*/ 110 w 1321"/>
                  <a:gd name="T69" fmla="*/ 37 h 712"/>
                  <a:gd name="T70" fmla="*/ 151 w 1321"/>
                  <a:gd name="T71" fmla="*/ 27 h 712"/>
                  <a:gd name="T72" fmla="*/ 199 w 1321"/>
                  <a:gd name="T73" fmla="*/ 19 h 712"/>
                  <a:gd name="T74" fmla="*/ 252 w 1321"/>
                  <a:gd name="T75" fmla="*/ 12 h 712"/>
                  <a:gd name="T76" fmla="*/ 306 w 1321"/>
                  <a:gd name="T77" fmla="*/ 7 h 712"/>
                  <a:gd name="T78" fmla="*/ 367 w 1321"/>
                  <a:gd name="T79" fmla="*/ 4 h 712"/>
                  <a:gd name="T80" fmla="*/ 428 w 1321"/>
                  <a:gd name="T81" fmla="*/ 4 h 712"/>
                  <a:gd name="T82" fmla="*/ 492 w 1321"/>
                  <a:gd name="T83" fmla="*/ 0 h 712"/>
                  <a:gd name="T84" fmla="*/ 492 w 1321"/>
                  <a:gd name="T85" fmla="*/ 0 h 712"/>
                  <a:gd name="T86" fmla="*/ 559 w 1321"/>
                  <a:gd name="T87" fmla="*/ 4 h 712"/>
                  <a:gd name="T88" fmla="*/ 624 w 1321"/>
                  <a:gd name="T89" fmla="*/ 4 h 712"/>
                  <a:gd name="T90" fmla="*/ 687 w 1321"/>
                  <a:gd name="T91" fmla="*/ 8 h 712"/>
                  <a:gd name="T92" fmla="*/ 745 w 1321"/>
                  <a:gd name="T93" fmla="*/ 14 h 712"/>
                  <a:gd name="T94" fmla="*/ 797 w 1321"/>
                  <a:gd name="T95" fmla="*/ 21 h 712"/>
                  <a:gd name="T96" fmla="*/ 846 w 1321"/>
                  <a:gd name="T97" fmla="*/ 30 h 712"/>
                  <a:gd name="T98" fmla="*/ 890 w 1321"/>
                  <a:gd name="T99" fmla="*/ 40 h 712"/>
                  <a:gd name="T100" fmla="*/ 927 w 1321"/>
                  <a:gd name="T101" fmla="*/ 51 h 712"/>
                  <a:gd name="T102" fmla="*/ 958 w 1321"/>
                  <a:gd name="T103" fmla="*/ 62 h 712"/>
                  <a:gd name="T104" fmla="*/ 958 w 1321"/>
                  <a:gd name="T105" fmla="*/ 62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chemeClr val="bg1"/>
                  </a:gs>
                  <a:gs pos="100000">
                    <a:srgbClr val="FF33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a:latin typeface="Corbel" pitchFamily="34" charset="0"/>
                </a:endParaRPr>
              </a:p>
            </p:txBody>
          </p:sp>
        </p:grpSp>
        <p:sp>
          <p:nvSpPr>
            <p:cNvPr id="94237" name="Text Box 29"/>
            <p:cNvSpPr txBox="1">
              <a:spLocks noChangeArrowheads="1"/>
            </p:cNvSpPr>
            <p:nvPr/>
          </p:nvSpPr>
          <p:spPr bwMode="gray">
            <a:xfrm>
              <a:off x="2587" y="2208"/>
              <a:ext cx="756" cy="252"/>
            </a:xfrm>
            <a:prstGeom prst="rect">
              <a:avLst/>
            </a:prstGeom>
            <a:noFill/>
            <a:ln w="9525" algn="ctr">
              <a:noFill/>
              <a:miter lim="800000"/>
              <a:headEnd/>
              <a:tailEnd/>
            </a:ln>
            <a:effectLst/>
          </p:spPr>
          <p:txBody>
            <a:bodyPr wrap="none">
              <a:spAutoFit/>
            </a:bodyPr>
            <a:lstStyle/>
            <a:p>
              <a:pPr algn="ctr" eaLnBrk="0" hangingPunct="0">
                <a:defRPr/>
              </a:pPr>
              <a:r>
                <a:rPr lang="en-US" sz="2000" dirty="0">
                  <a:solidFill>
                    <a:schemeClr val="bg1"/>
                  </a:solidFill>
                  <a:effectLst>
                    <a:outerShdw blurRad="38100" dist="38100" dir="2700000" algn="tl">
                      <a:srgbClr val="C0C0C0"/>
                    </a:outerShdw>
                  </a:effectLst>
                </a:rPr>
                <a:t>Web 2.0</a:t>
              </a:r>
            </a:p>
          </p:txBody>
        </p:sp>
        <p:sp>
          <p:nvSpPr>
            <p:cNvPr id="15372" name="Text Box 30"/>
            <p:cNvSpPr txBox="1">
              <a:spLocks noChangeArrowheads="1"/>
            </p:cNvSpPr>
            <p:nvPr/>
          </p:nvSpPr>
          <p:spPr bwMode="auto">
            <a:xfrm>
              <a:off x="845" y="2019"/>
              <a:ext cx="162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ru-RU" altLang="ru-RU" sz="2000">
                  <a:latin typeface="Calibri" pitchFamily="34" charset="0"/>
                </a:rPr>
                <a:t>Новые виды ресурсов</a:t>
              </a:r>
              <a:endParaRPr lang="en-US" altLang="ru-RU" sz="2000">
                <a:latin typeface="Calibri" pitchFamily="34" charset="0"/>
              </a:endParaRPr>
            </a:p>
          </p:txBody>
        </p:sp>
        <p:sp>
          <p:nvSpPr>
            <p:cNvPr id="15373" name="Text Box 31"/>
            <p:cNvSpPr txBox="1">
              <a:spLocks noChangeArrowheads="1"/>
            </p:cNvSpPr>
            <p:nvPr/>
          </p:nvSpPr>
          <p:spPr bwMode="auto">
            <a:xfrm>
              <a:off x="3340" y="1750"/>
              <a:ext cx="211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ru-RU" altLang="ru-RU" sz="2000">
                  <a:latin typeface="Calibri" pitchFamily="34" charset="0"/>
                </a:rPr>
                <a:t>Новые типы взаимодействия</a:t>
              </a:r>
              <a:endParaRPr lang="en-US" altLang="ru-RU" sz="2000">
                <a:latin typeface="Calibri" pitchFamily="34" charset="0"/>
              </a:endParaRPr>
            </a:p>
          </p:txBody>
        </p:sp>
        <p:sp>
          <p:nvSpPr>
            <p:cNvPr id="15374" name="Text Box 32"/>
            <p:cNvSpPr txBox="1">
              <a:spLocks noChangeArrowheads="1"/>
            </p:cNvSpPr>
            <p:nvPr/>
          </p:nvSpPr>
          <p:spPr bwMode="auto">
            <a:xfrm>
              <a:off x="1285" y="3104"/>
              <a:ext cx="215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ru-RU" altLang="ru-RU" sz="2000">
                  <a:latin typeface="Calibri" pitchFamily="34" charset="0"/>
                </a:rPr>
                <a:t>Новые группы пользователей</a:t>
              </a:r>
              <a:endParaRPr lang="en-US" altLang="ru-RU" sz="2000">
                <a:latin typeface="Calibri" pitchFamily="34" charset="0"/>
              </a:endParaRPr>
            </a:p>
          </p:txBody>
        </p:sp>
      </p:grpSp>
      <p:pic>
        <p:nvPicPr>
          <p:cNvPr id="15363" name="Picture 2" descr="C:\Users\Владимир\Desktop\ТАГАНРОГ картинки\21_ST_CENTURY_EDUC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4425" y="2708275"/>
            <a:ext cx="26289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descr="C:\Users\Владимир\Desktop\итог картинки\БАБУЛЬКИ-ИНТЕРНЕТ.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4508501"/>
            <a:ext cx="2959100"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C:\Users\Владимир\Desktop\Pictures  2\minority-repo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9" y="333375"/>
            <a:ext cx="129698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48406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5362" name="Picture 2" descr="https://controleng.ru/wp-content/uploads/23_79_0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2659" y="196644"/>
            <a:ext cx="9094838" cy="5968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306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descr="http://900igr.net/up/datas/238263/00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95107" y="624110"/>
            <a:ext cx="7582383" cy="5552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312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2290" name="Picture 2" descr="https://present5.com/presentation/122429770_437400683/image-2.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5258"/>
          <a:stretch/>
        </p:blipFill>
        <p:spPr bwMode="auto">
          <a:xfrm>
            <a:off x="1349406" y="870012"/>
            <a:ext cx="8614450" cy="5113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804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9698" name="Picture 2" descr="https://thepresentation.ru/img/thumbs/ae10ee0d49eec96db3acec9c5f6ebbbe-800x.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2090" y="624110"/>
            <a:ext cx="7522053" cy="5978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338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3314" name="Picture 2" descr="https://cf2.ppt-online.org/files2/slide/a/AjVGnDXmdFNaOHRL1Kp9vPWu2Sxgc0U7iwJo5hIEl/slide-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6746" y="301841"/>
            <a:ext cx="11069788" cy="6107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937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Grp="1" noChangeArrowheads="1"/>
          </p:cNvSpPr>
          <p:nvPr>
            <p:ph type="title"/>
          </p:nvPr>
        </p:nvSpPr>
        <p:spPr>
          <a:xfrm>
            <a:off x="1725614" y="333375"/>
            <a:ext cx="8713787" cy="647700"/>
          </a:xfrm>
        </p:spPr>
        <p:txBody>
          <a:bodyPr/>
          <a:lstStyle/>
          <a:p>
            <a:pPr>
              <a:defRPr/>
            </a:pPr>
            <a:r>
              <a:rPr lang="ru-RU" b="1" dirty="0">
                <a:effectLst>
                  <a:outerShdw blurRad="38100" dist="38100" dir="2700000" algn="tl">
                    <a:srgbClr val="000000"/>
                  </a:outerShdw>
                </a:effectLst>
                <a:latin typeface="Times New Roman" pitchFamily="18" charset="0"/>
              </a:rPr>
              <a:t>ИЗБРАННОЕ ИЗРЕЧЕНИЕ ПО ТЕМЕ:</a:t>
            </a:r>
          </a:p>
        </p:txBody>
      </p:sp>
      <p:sp>
        <p:nvSpPr>
          <p:cNvPr id="94212" name="Rectangle 4"/>
          <p:cNvSpPr>
            <a:spLocks noGrp="1" noChangeArrowheads="1"/>
          </p:cNvSpPr>
          <p:nvPr>
            <p:ph idx="4294967295"/>
          </p:nvPr>
        </p:nvSpPr>
        <p:spPr>
          <a:xfrm>
            <a:off x="1666240" y="1087120"/>
            <a:ext cx="9530080" cy="4754880"/>
          </a:xfrm>
          <a:prstGeom prst="rect">
            <a:avLst/>
          </a:prstGeom>
          <a:ln/>
        </p:spPr>
        <p:style>
          <a:lnRef idx="1">
            <a:schemeClr val="accent5"/>
          </a:lnRef>
          <a:fillRef idx="2">
            <a:schemeClr val="accent5"/>
          </a:fillRef>
          <a:effectRef idx="1">
            <a:schemeClr val="accent5"/>
          </a:effectRef>
          <a:fontRef idx="minor">
            <a:schemeClr val="dk1"/>
          </a:fontRef>
        </p:style>
        <p:txBody>
          <a:bodyPr>
            <a:normAutofit lnSpcReduction="10000"/>
          </a:bodyPr>
          <a:lstStyle/>
          <a:p>
            <a:pPr marL="0" indent="0" algn="ctr">
              <a:spcBef>
                <a:spcPct val="30000"/>
              </a:spcBef>
              <a:spcAft>
                <a:spcPct val="30000"/>
              </a:spcAft>
              <a:buNone/>
            </a:pPr>
            <a:endParaRPr lang="ru-RU" altLang="ru-RU" sz="4400" b="1" dirty="0">
              <a:solidFill>
                <a:schemeClr val="bg2"/>
              </a:solidFill>
            </a:endParaRPr>
          </a:p>
          <a:p>
            <a:pPr marL="0" indent="0" algn="ctr">
              <a:spcBef>
                <a:spcPct val="30000"/>
              </a:spcBef>
              <a:spcAft>
                <a:spcPct val="30000"/>
              </a:spcAft>
              <a:buNone/>
            </a:pPr>
            <a:r>
              <a:rPr lang="ru-RU" altLang="ru-RU" sz="4400" b="1" dirty="0">
                <a:solidFill>
                  <a:srgbClr val="0070C0"/>
                </a:solidFill>
              </a:rPr>
              <a:t>«Смена исторических эпох определяется сменой коммуникационных технологий»</a:t>
            </a:r>
          </a:p>
          <a:p>
            <a:pPr marL="0" indent="0" algn="ctr">
              <a:spcBef>
                <a:spcPct val="30000"/>
              </a:spcBef>
              <a:spcAft>
                <a:spcPct val="30000"/>
              </a:spcAft>
              <a:buNone/>
            </a:pPr>
            <a:r>
              <a:rPr lang="ru-RU" altLang="ru-RU" sz="4000" b="1" dirty="0">
                <a:solidFill>
                  <a:srgbClr val="0070C0"/>
                </a:solidFill>
              </a:rPr>
              <a:t>	</a:t>
            </a:r>
            <a:r>
              <a:rPr lang="ru-RU" altLang="ru-RU" sz="3600" b="1" dirty="0">
                <a:solidFill>
                  <a:srgbClr val="0070C0"/>
                </a:solidFill>
              </a:rPr>
              <a:t>Герберт Маршалл </a:t>
            </a:r>
          </a:p>
          <a:p>
            <a:pPr marL="0" indent="0" algn="ctr">
              <a:spcBef>
                <a:spcPct val="30000"/>
              </a:spcBef>
              <a:spcAft>
                <a:spcPct val="30000"/>
              </a:spcAft>
              <a:buNone/>
            </a:pPr>
            <a:r>
              <a:rPr lang="ru-RU" altLang="ru-RU" sz="3600" b="1" dirty="0">
                <a:solidFill>
                  <a:srgbClr val="0070C0"/>
                </a:solidFill>
              </a:rPr>
              <a:t>(канадский социолог)</a:t>
            </a:r>
          </a:p>
        </p:txBody>
      </p:sp>
    </p:spTree>
    <p:extLst>
      <p:ext uri="{BB962C8B-B14F-4D97-AF65-F5344CB8AC3E}">
        <p14:creationId xmlns:p14="http://schemas.microsoft.com/office/powerpoint/2010/main" val="30065343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nodeType="afterEffect">
                                  <p:stCondLst>
                                    <p:cond delay="0"/>
                                  </p:stCondLst>
                                  <p:childTnLst>
                                    <p:set>
                                      <p:cBhvr>
                                        <p:cTn id="6" dur="1" fill="hold">
                                          <p:stCondLst>
                                            <p:cond delay="0"/>
                                          </p:stCondLst>
                                        </p:cTn>
                                        <p:tgtEl>
                                          <p:spTgt spid="94211"/>
                                        </p:tgtEl>
                                        <p:attrNameLst>
                                          <p:attrName>style.visibility</p:attrName>
                                        </p:attrNameLst>
                                      </p:cBhvr>
                                      <p:to>
                                        <p:strVal val="visible"/>
                                      </p:to>
                                    </p:set>
                                    <p:animEffect transition="in" filter="blinds(horizontal)">
                                      <p:cBhvr>
                                        <p:cTn id="7" dur="1000"/>
                                        <p:tgtEl>
                                          <p:spTgt spid="94211"/>
                                        </p:tgtEl>
                                      </p:cBhvr>
                                    </p:animEffect>
                                  </p:childTnLst>
                                </p:cTn>
                              </p:par>
                            </p:childTnLst>
                          </p:cTn>
                        </p:par>
                        <p:par>
                          <p:cTn id="8" fill="hold">
                            <p:stCondLst>
                              <p:cond delay="1000"/>
                            </p:stCondLst>
                            <p:childTnLst>
                              <p:par>
                                <p:cTn id="9" presetID="42" presetClass="entr" presetSubtype="0" fill="hold" grpId="0" nodeType="afterEffect">
                                  <p:stCondLst>
                                    <p:cond delay="750"/>
                                  </p:stCondLst>
                                  <p:childTnLst>
                                    <p:set>
                                      <p:cBhvr>
                                        <p:cTn id="10" dur="1" fill="hold">
                                          <p:stCondLst>
                                            <p:cond delay="0"/>
                                          </p:stCondLst>
                                        </p:cTn>
                                        <p:tgtEl>
                                          <p:spTgt spid="94212">
                                            <p:bg/>
                                          </p:spTgt>
                                        </p:tgtEl>
                                        <p:attrNameLst>
                                          <p:attrName>style.visibility</p:attrName>
                                        </p:attrNameLst>
                                      </p:cBhvr>
                                      <p:to>
                                        <p:strVal val="visible"/>
                                      </p:to>
                                    </p:set>
                                    <p:animEffect transition="in" filter="fade">
                                      <p:cBhvr>
                                        <p:cTn id="11" dur="1250"/>
                                        <p:tgtEl>
                                          <p:spTgt spid="94212">
                                            <p:bg/>
                                          </p:spTgt>
                                        </p:tgtEl>
                                      </p:cBhvr>
                                    </p:animEffect>
                                    <p:anim calcmode="lin" valueType="num">
                                      <p:cBhvr>
                                        <p:cTn id="12" dur="1250" fill="hold"/>
                                        <p:tgtEl>
                                          <p:spTgt spid="94212">
                                            <p:bg/>
                                          </p:spTgt>
                                        </p:tgtEl>
                                        <p:attrNameLst>
                                          <p:attrName>ppt_x</p:attrName>
                                        </p:attrNameLst>
                                      </p:cBhvr>
                                      <p:tavLst>
                                        <p:tav tm="0">
                                          <p:val>
                                            <p:strVal val="#ppt_x"/>
                                          </p:val>
                                        </p:tav>
                                        <p:tav tm="100000">
                                          <p:val>
                                            <p:strVal val="#ppt_x"/>
                                          </p:val>
                                        </p:tav>
                                      </p:tavLst>
                                    </p:anim>
                                    <p:anim calcmode="lin" valueType="num">
                                      <p:cBhvr>
                                        <p:cTn id="13" dur="1250" fill="hold"/>
                                        <p:tgtEl>
                                          <p:spTgt spid="94212">
                                            <p:bg/>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750"/>
                                  </p:stCondLst>
                                  <p:childTnLst>
                                    <p:set>
                                      <p:cBhvr>
                                        <p:cTn id="17" dur="1" fill="hold">
                                          <p:stCondLst>
                                            <p:cond delay="0"/>
                                          </p:stCondLst>
                                        </p:cTn>
                                        <p:tgtEl>
                                          <p:spTgt spid="94212">
                                            <p:txEl>
                                              <p:pRg st="1" end="1"/>
                                            </p:txEl>
                                          </p:spTgt>
                                        </p:tgtEl>
                                        <p:attrNameLst>
                                          <p:attrName>style.visibility</p:attrName>
                                        </p:attrNameLst>
                                      </p:cBhvr>
                                      <p:to>
                                        <p:strVal val="visible"/>
                                      </p:to>
                                    </p:set>
                                    <p:animEffect transition="in" filter="fade">
                                      <p:cBhvr>
                                        <p:cTn id="18" dur="1250"/>
                                        <p:tgtEl>
                                          <p:spTgt spid="94212">
                                            <p:txEl>
                                              <p:pRg st="1" end="1"/>
                                            </p:txEl>
                                          </p:spTgt>
                                        </p:tgtEl>
                                      </p:cBhvr>
                                    </p:animEffect>
                                    <p:anim calcmode="lin" valueType="num">
                                      <p:cBhvr>
                                        <p:cTn id="19" dur="1250" fill="hold"/>
                                        <p:tgtEl>
                                          <p:spTgt spid="94212">
                                            <p:txEl>
                                              <p:pRg st="1" end="1"/>
                                            </p:txEl>
                                          </p:spTgt>
                                        </p:tgtEl>
                                        <p:attrNameLst>
                                          <p:attrName>ppt_x</p:attrName>
                                        </p:attrNameLst>
                                      </p:cBhvr>
                                      <p:tavLst>
                                        <p:tav tm="0">
                                          <p:val>
                                            <p:strVal val="#ppt_x"/>
                                          </p:val>
                                        </p:tav>
                                        <p:tav tm="100000">
                                          <p:val>
                                            <p:strVal val="#ppt_x"/>
                                          </p:val>
                                        </p:tav>
                                      </p:tavLst>
                                    </p:anim>
                                    <p:anim calcmode="lin" valueType="num">
                                      <p:cBhvr>
                                        <p:cTn id="20" dur="1250" fill="hold"/>
                                        <p:tgtEl>
                                          <p:spTgt spid="94212">
                                            <p:txEl>
                                              <p:pRg st="1" end="1"/>
                                            </p:txEl>
                                          </p:spTgt>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2000"/>
                            </p:stCondLst>
                            <p:childTnLst>
                              <p:par>
                                <p:cTn id="22" presetID="42" presetClass="entr" presetSubtype="0" fill="hold" grpId="0" nodeType="afterEffect">
                                  <p:stCondLst>
                                    <p:cond delay="750"/>
                                  </p:stCondLst>
                                  <p:childTnLst>
                                    <p:set>
                                      <p:cBhvr>
                                        <p:cTn id="23" dur="1" fill="hold">
                                          <p:stCondLst>
                                            <p:cond delay="0"/>
                                          </p:stCondLst>
                                        </p:cTn>
                                        <p:tgtEl>
                                          <p:spTgt spid="94212">
                                            <p:txEl>
                                              <p:pRg st="2" end="2"/>
                                            </p:txEl>
                                          </p:spTgt>
                                        </p:tgtEl>
                                        <p:attrNameLst>
                                          <p:attrName>style.visibility</p:attrName>
                                        </p:attrNameLst>
                                      </p:cBhvr>
                                      <p:to>
                                        <p:strVal val="visible"/>
                                      </p:to>
                                    </p:set>
                                    <p:animEffect transition="in" filter="fade">
                                      <p:cBhvr>
                                        <p:cTn id="24" dur="1250"/>
                                        <p:tgtEl>
                                          <p:spTgt spid="94212">
                                            <p:txEl>
                                              <p:pRg st="2" end="2"/>
                                            </p:txEl>
                                          </p:spTgt>
                                        </p:tgtEl>
                                      </p:cBhvr>
                                    </p:animEffect>
                                    <p:anim calcmode="lin" valueType="num">
                                      <p:cBhvr>
                                        <p:cTn id="25" dur="1250" fill="hold"/>
                                        <p:tgtEl>
                                          <p:spTgt spid="94212">
                                            <p:txEl>
                                              <p:pRg st="2" end="2"/>
                                            </p:txEl>
                                          </p:spTgt>
                                        </p:tgtEl>
                                        <p:attrNameLst>
                                          <p:attrName>ppt_x</p:attrName>
                                        </p:attrNameLst>
                                      </p:cBhvr>
                                      <p:tavLst>
                                        <p:tav tm="0">
                                          <p:val>
                                            <p:strVal val="#ppt_x"/>
                                          </p:val>
                                        </p:tav>
                                        <p:tav tm="100000">
                                          <p:val>
                                            <p:strVal val="#ppt_x"/>
                                          </p:val>
                                        </p:tav>
                                      </p:tavLst>
                                    </p:anim>
                                    <p:anim calcmode="lin" valueType="num">
                                      <p:cBhvr>
                                        <p:cTn id="26" dur="1250" fill="hold"/>
                                        <p:tgtEl>
                                          <p:spTgt spid="94212">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grpId="0" nodeType="afterEffect">
                                  <p:stCondLst>
                                    <p:cond delay="750"/>
                                  </p:stCondLst>
                                  <p:childTnLst>
                                    <p:set>
                                      <p:cBhvr>
                                        <p:cTn id="29" dur="1" fill="hold">
                                          <p:stCondLst>
                                            <p:cond delay="0"/>
                                          </p:stCondLst>
                                        </p:cTn>
                                        <p:tgtEl>
                                          <p:spTgt spid="94212">
                                            <p:txEl>
                                              <p:pRg st="3" end="3"/>
                                            </p:txEl>
                                          </p:spTgt>
                                        </p:tgtEl>
                                        <p:attrNameLst>
                                          <p:attrName>style.visibility</p:attrName>
                                        </p:attrNameLst>
                                      </p:cBhvr>
                                      <p:to>
                                        <p:strVal val="visible"/>
                                      </p:to>
                                    </p:set>
                                    <p:animEffect transition="in" filter="fade">
                                      <p:cBhvr>
                                        <p:cTn id="30" dur="1250"/>
                                        <p:tgtEl>
                                          <p:spTgt spid="94212">
                                            <p:txEl>
                                              <p:pRg st="3" end="3"/>
                                            </p:txEl>
                                          </p:spTgt>
                                        </p:tgtEl>
                                      </p:cBhvr>
                                    </p:animEffect>
                                    <p:anim calcmode="lin" valueType="num">
                                      <p:cBhvr>
                                        <p:cTn id="31" dur="1250" fill="hold"/>
                                        <p:tgtEl>
                                          <p:spTgt spid="94212">
                                            <p:txEl>
                                              <p:pRg st="3" end="3"/>
                                            </p:txEl>
                                          </p:spTgt>
                                        </p:tgtEl>
                                        <p:attrNameLst>
                                          <p:attrName>ppt_x</p:attrName>
                                        </p:attrNameLst>
                                      </p:cBhvr>
                                      <p:tavLst>
                                        <p:tav tm="0">
                                          <p:val>
                                            <p:strVal val="#ppt_x"/>
                                          </p:val>
                                        </p:tav>
                                        <p:tav tm="100000">
                                          <p:val>
                                            <p:strVal val="#ppt_x"/>
                                          </p:val>
                                        </p:tav>
                                      </p:tavLst>
                                    </p:anim>
                                    <p:anim calcmode="lin" valueType="num">
                                      <p:cBhvr>
                                        <p:cTn id="32" dur="1250" fill="hold"/>
                                        <p:tgtEl>
                                          <p:spTgt spid="9421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500BFB4-B31C-4DF2-879B-5BCCA294054E}"/>
              </a:ext>
            </a:extLst>
          </p:cNvPr>
          <p:cNvSpPr>
            <a:spLocks noGrp="1"/>
          </p:cNvSpPr>
          <p:nvPr>
            <p:ph idx="1"/>
          </p:nvPr>
        </p:nvSpPr>
        <p:spPr/>
        <p:txBody>
          <a:bodyPr/>
          <a:lstStyle/>
          <a:p>
            <a:pPr marL="0" indent="0" algn="r" fontAlgn="base">
              <a:lnSpc>
                <a:spcPts val="1800"/>
              </a:lnSpc>
              <a:spcAft>
                <a:spcPts val="995"/>
              </a:spcAft>
              <a:buNone/>
            </a:pPr>
            <a:r>
              <a:rPr lang="ru-RU" sz="1800" dirty="0">
                <a:solidFill>
                  <a:srgbClr val="666666"/>
                </a:solidFill>
                <a:effectLst/>
                <a:latin typeface="Arial" panose="020B0604020202020204" pitchFamily="34" charset="0"/>
                <a:ea typeface="Times New Roman" panose="02020603050405020304" pitchFamily="18" charset="0"/>
                <a:cs typeface="Times New Roman" panose="02020603050405020304" pitchFamily="18" charset="0"/>
              </a:rPr>
              <a:t>Согласовано</a:t>
            </a:r>
            <a:br>
              <a:rPr lang="ru-RU" sz="1800" dirty="0">
                <a:solidFill>
                  <a:srgbClr val="666666"/>
                </a:solidFill>
                <a:effectLst/>
                <a:latin typeface="Arial" panose="020B0604020202020204" pitchFamily="34" charset="0"/>
                <a:ea typeface="Times New Roman" panose="02020603050405020304" pitchFamily="18" charset="0"/>
                <a:cs typeface="Times New Roman" panose="02020603050405020304" pitchFamily="18" charset="0"/>
              </a:rPr>
            </a:br>
            <a:r>
              <a:rPr lang="ru-RU" sz="1800" dirty="0">
                <a:solidFill>
                  <a:srgbClr val="666666"/>
                </a:solidFill>
                <a:effectLst/>
                <a:latin typeface="Arial" panose="020B0604020202020204" pitchFamily="34" charset="0"/>
                <a:ea typeface="Times New Roman" panose="02020603050405020304" pitchFamily="18" charset="0"/>
                <a:cs typeface="Times New Roman" panose="02020603050405020304" pitchFamily="18" charset="0"/>
              </a:rPr>
              <a:t>Руководитель Федеральной службы</a:t>
            </a:r>
            <a:br>
              <a:rPr lang="ru-RU" sz="1800" dirty="0">
                <a:solidFill>
                  <a:srgbClr val="666666"/>
                </a:solidFill>
                <a:effectLst/>
                <a:latin typeface="Arial" panose="020B0604020202020204" pitchFamily="34" charset="0"/>
                <a:ea typeface="Times New Roman" panose="02020603050405020304" pitchFamily="18" charset="0"/>
                <a:cs typeface="Times New Roman" panose="02020603050405020304" pitchFamily="18" charset="0"/>
              </a:rPr>
            </a:br>
            <a:r>
              <a:rPr lang="ru-RU" sz="1800" dirty="0">
                <a:solidFill>
                  <a:srgbClr val="666666"/>
                </a:solidFill>
                <a:effectLst/>
                <a:latin typeface="Arial" panose="020B0604020202020204" pitchFamily="34" charset="0"/>
                <a:ea typeface="Times New Roman" panose="02020603050405020304" pitchFamily="18" charset="0"/>
                <a:cs typeface="Times New Roman" panose="02020603050405020304" pitchFamily="18" charset="0"/>
              </a:rPr>
              <a:t>государственной статистики</a:t>
            </a:r>
            <a:br>
              <a:rPr lang="ru-RU" sz="1800" dirty="0">
                <a:solidFill>
                  <a:srgbClr val="666666"/>
                </a:solidFill>
                <a:effectLst/>
                <a:latin typeface="Arial" panose="020B0604020202020204" pitchFamily="34" charset="0"/>
                <a:ea typeface="Times New Roman" panose="02020603050405020304" pitchFamily="18" charset="0"/>
                <a:cs typeface="Times New Roman" panose="02020603050405020304" pitchFamily="18" charset="0"/>
              </a:rPr>
            </a:br>
            <a:r>
              <a:rPr lang="ru-RU" sz="1800" dirty="0">
                <a:solidFill>
                  <a:srgbClr val="666666"/>
                </a:solidFill>
                <a:effectLst/>
                <a:latin typeface="Arial" panose="020B0604020202020204" pitchFamily="34" charset="0"/>
                <a:ea typeface="Times New Roman" panose="02020603050405020304" pitchFamily="18" charset="0"/>
                <a:cs typeface="Times New Roman" panose="02020603050405020304" pitchFamily="18" charset="0"/>
              </a:rPr>
              <a:t>П.В.МАЛКОВ</a:t>
            </a:r>
            <a:br>
              <a:rPr lang="ru-RU" sz="1800" dirty="0">
                <a:solidFill>
                  <a:srgbClr val="666666"/>
                </a:solidFill>
                <a:effectLst/>
                <a:latin typeface="Arial" panose="020B0604020202020204" pitchFamily="34" charset="0"/>
                <a:ea typeface="Times New Roman" panose="02020603050405020304" pitchFamily="18" charset="0"/>
                <a:cs typeface="Times New Roman" panose="02020603050405020304" pitchFamily="18" charset="0"/>
              </a:rPr>
            </a:br>
            <a:r>
              <a:rPr lang="ru-RU" sz="1800" dirty="0">
                <a:solidFill>
                  <a:srgbClr val="666666"/>
                </a:solidFill>
                <a:effectLst/>
                <a:latin typeface="Arial" panose="020B0604020202020204" pitchFamily="34" charset="0"/>
                <a:ea typeface="Times New Roman" panose="02020603050405020304" pitchFamily="18" charset="0"/>
                <a:cs typeface="Times New Roman" panose="02020603050405020304" pitchFamily="18" charset="0"/>
              </a:rPr>
              <a:t>3 сентября 2019 г. N 141-у</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r" fontAlgn="base">
              <a:lnSpc>
                <a:spcPts val="1800"/>
              </a:lnSpc>
              <a:spcAft>
                <a:spcPts val="995"/>
              </a:spcAft>
              <a:buNone/>
            </a:pPr>
            <a:r>
              <a:rPr lang="ru-RU" sz="1800" dirty="0">
                <a:solidFill>
                  <a:srgbClr val="666666"/>
                </a:solidFill>
                <a:effectLst/>
                <a:latin typeface="Arial" panose="020B0604020202020204" pitchFamily="34" charset="0"/>
                <a:ea typeface="Times New Roman" panose="02020603050405020304" pitchFamily="18" charset="0"/>
                <a:cs typeface="Times New Roman" panose="02020603050405020304" pitchFamily="18" charset="0"/>
              </a:rPr>
              <a:t>Утверждаю</a:t>
            </a:r>
            <a:br>
              <a:rPr lang="ru-RU" sz="1800" dirty="0">
                <a:solidFill>
                  <a:srgbClr val="666666"/>
                </a:solidFill>
                <a:effectLst/>
                <a:latin typeface="Arial" panose="020B0604020202020204" pitchFamily="34" charset="0"/>
                <a:ea typeface="Times New Roman" panose="02020603050405020304" pitchFamily="18" charset="0"/>
                <a:cs typeface="Times New Roman" panose="02020603050405020304" pitchFamily="18" charset="0"/>
              </a:rPr>
            </a:br>
            <a:r>
              <a:rPr lang="ru-RU" sz="1800" dirty="0">
                <a:solidFill>
                  <a:srgbClr val="666666"/>
                </a:solidFill>
                <a:effectLst/>
                <a:latin typeface="Arial" panose="020B0604020202020204" pitchFamily="34" charset="0"/>
                <a:ea typeface="Times New Roman" panose="02020603050405020304" pitchFamily="18" charset="0"/>
                <a:cs typeface="Times New Roman" panose="02020603050405020304" pitchFamily="18" charset="0"/>
              </a:rPr>
              <a:t>Министр экономического</a:t>
            </a:r>
            <a:br>
              <a:rPr lang="ru-RU" sz="1800" dirty="0">
                <a:solidFill>
                  <a:srgbClr val="666666"/>
                </a:solidFill>
                <a:effectLst/>
                <a:latin typeface="Arial" panose="020B0604020202020204" pitchFamily="34" charset="0"/>
                <a:ea typeface="Times New Roman" panose="02020603050405020304" pitchFamily="18" charset="0"/>
                <a:cs typeface="Times New Roman" panose="02020603050405020304" pitchFamily="18" charset="0"/>
              </a:rPr>
            </a:br>
            <a:r>
              <a:rPr lang="ru-RU" sz="1800" dirty="0">
                <a:solidFill>
                  <a:srgbClr val="666666"/>
                </a:solidFill>
                <a:effectLst/>
                <a:latin typeface="Arial" panose="020B0604020202020204" pitchFamily="34" charset="0"/>
                <a:ea typeface="Times New Roman" panose="02020603050405020304" pitchFamily="18" charset="0"/>
                <a:cs typeface="Times New Roman" panose="02020603050405020304" pitchFamily="18" charset="0"/>
              </a:rPr>
              <a:t>развития Российской Федерации</a:t>
            </a:r>
            <a:br>
              <a:rPr lang="ru-RU" sz="1800" dirty="0">
                <a:solidFill>
                  <a:srgbClr val="666666"/>
                </a:solidFill>
                <a:effectLst/>
                <a:latin typeface="Arial" panose="020B0604020202020204" pitchFamily="34" charset="0"/>
                <a:ea typeface="Times New Roman" panose="02020603050405020304" pitchFamily="18" charset="0"/>
                <a:cs typeface="Times New Roman" panose="02020603050405020304" pitchFamily="18" charset="0"/>
              </a:rPr>
            </a:br>
            <a:r>
              <a:rPr lang="ru-RU" sz="1800" dirty="0">
                <a:solidFill>
                  <a:srgbClr val="666666"/>
                </a:solidFill>
                <a:effectLst/>
                <a:latin typeface="Arial" panose="020B0604020202020204" pitchFamily="34" charset="0"/>
                <a:ea typeface="Times New Roman" panose="02020603050405020304" pitchFamily="18" charset="0"/>
                <a:cs typeface="Times New Roman" panose="02020603050405020304" pitchFamily="18" charset="0"/>
              </a:rPr>
              <a:t>М.С.ОРЕШКИН</a:t>
            </a:r>
            <a:br>
              <a:rPr lang="ru-RU" sz="1800" dirty="0">
                <a:solidFill>
                  <a:srgbClr val="666666"/>
                </a:solidFill>
                <a:effectLst/>
                <a:latin typeface="Arial" panose="020B0604020202020204" pitchFamily="34" charset="0"/>
                <a:ea typeface="Times New Roman" panose="02020603050405020304" pitchFamily="18" charset="0"/>
                <a:cs typeface="Times New Roman" panose="02020603050405020304" pitchFamily="18" charset="0"/>
              </a:rPr>
            </a:br>
            <a:r>
              <a:rPr lang="ru-RU" sz="1800" dirty="0">
                <a:solidFill>
                  <a:srgbClr val="666666"/>
                </a:solidFill>
                <a:effectLst/>
                <a:latin typeface="Arial" panose="020B0604020202020204" pitchFamily="34" charset="0"/>
                <a:ea typeface="Times New Roman" panose="02020603050405020304" pitchFamily="18" charset="0"/>
                <a:cs typeface="Times New Roman" panose="02020603050405020304" pitchFamily="18" charset="0"/>
              </a:rPr>
              <a:t>6 сентября 2019 г. N МО-104</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fontAlgn="base">
              <a:lnSpc>
                <a:spcPts val="1800"/>
              </a:lnSpc>
              <a:spcAft>
                <a:spcPts val="995"/>
              </a:spcAft>
              <a:buNone/>
            </a:pPr>
            <a:r>
              <a:rPr lang="ru-RU" sz="1800" b="1" dirty="0">
                <a:solidFill>
                  <a:srgbClr val="666666"/>
                </a:solidFill>
                <a:effectLst/>
                <a:latin typeface="inherit"/>
                <a:ea typeface="Times New Roman" panose="02020603050405020304" pitchFamily="18" charset="0"/>
                <a:cs typeface="Arial" panose="020B0604020202020204" pitchFamily="34" charset="0"/>
              </a:rPr>
              <a:t>СТРАТЕГИЯ</a:t>
            </a:r>
            <a:br>
              <a:rPr lang="ru-RU" sz="1800" b="1" dirty="0">
                <a:solidFill>
                  <a:srgbClr val="666666"/>
                </a:solidFill>
                <a:effectLst/>
                <a:latin typeface="inherit"/>
                <a:ea typeface="Times New Roman" panose="02020603050405020304" pitchFamily="18" charset="0"/>
                <a:cs typeface="Arial" panose="020B0604020202020204" pitchFamily="34" charset="0"/>
              </a:rPr>
            </a:br>
            <a:r>
              <a:rPr lang="ru-RU" sz="1800" b="1" dirty="0">
                <a:solidFill>
                  <a:srgbClr val="666666"/>
                </a:solidFill>
                <a:effectLst/>
                <a:latin typeface="inherit"/>
                <a:ea typeface="Times New Roman" panose="02020603050405020304" pitchFamily="18" charset="0"/>
                <a:cs typeface="Arial" panose="020B0604020202020204" pitchFamily="34" charset="0"/>
              </a:rPr>
              <a:t>РАЗВИТИЯ РОССТАТА И СИСТЕМЫ ГОСУДАРСТВЕННОЙ</a:t>
            </a:r>
            <a:br>
              <a:rPr lang="ru-RU" sz="1800" b="1" dirty="0">
                <a:solidFill>
                  <a:srgbClr val="666666"/>
                </a:solidFill>
                <a:effectLst/>
                <a:latin typeface="inherit"/>
                <a:ea typeface="Times New Roman" panose="02020603050405020304" pitchFamily="18" charset="0"/>
                <a:cs typeface="Arial" panose="020B0604020202020204" pitchFamily="34" charset="0"/>
              </a:rPr>
            </a:br>
            <a:r>
              <a:rPr lang="ru-RU" sz="1800" b="1" dirty="0">
                <a:solidFill>
                  <a:srgbClr val="666666"/>
                </a:solidFill>
                <a:effectLst/>
                <a:latin typeface="inherit"/>
                <a:ea typeface="Times New Roman" panose="02020603050405020304" pitchFamily="18" charset="0"/>
                <a:cs typeface="Arial" panose="020B0604020202020204" pitchFamily="34" charset="0"/>
              </a:rPr>
              <a:t>СТАТИСТИКИ РОССИЙСКОЙ ФЕДЕРАЦИИ ДО 2024 ГОДА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ru-RU" dirty="0"/>
          </a:p>
        </p:txBody>
      </p:sp>
    </p:spTree>
    <p:extLst>
      <p:ext uri="{BB962C8B-B14F-4D97-AF65-F5344CB8AC3E}">
        <p14:creationId xmlns:p14="http://schemas.microsoft.com/office/powerpoint/2010/main" val="30849967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46A306-AD7E-4ECF-8536-97F480227D9D}"/>
              </a:ext>
            </a:extLst>
          </p:cNvPr>
          <p:cNvSpPr>
            <a:spLocks noGrp="1"/>
          </p:cNvSpPr>
          <p:nvPr>
            <p:ph type="title"/>
          </p:nvPr>
        </p:nvSpPr>
        <p:spPr/>
        <p:txBody>
          <a:bodyPr/>
          <a:lstStyle/>
          <a:p>
            <a:r>
              <a:rPr lang="ru-RU" b="1" dirty="0">
                <a:solidFill>
                  <a:srgbClr val="666666"/>
                </a:solidFill>
                <a:latin typeface="inherit"/>
                <a:ea typeface="Times New Roman" panose="02020603050405020304" pitchFamily="18" charset="0"/>
                <a:cs typeface="Arial" panose="020B0604020202020204" pitchFamily="34" charset="0"/>
              </a:rPr>
              <a:t>I. Общие положения</a:t>
            </a:r>
            <a:br>
              <a:rPr lang="ru-RU" dirty="0">
                <a:latin typeface="Calibri" panose="020F0502020204030204" pitchFamily="34" charset="0"/>
                <a:ea typeface="Calibri" panose="020F0502020204030204" pitchFamily="34" charset="0"/>
                <a:cs typeface="Times New Roman" panose="02020603050405020304" pitchFamily="18" charset="0"/>
              </a:rPr>
            </a:br>
            <a:endParaRPr lang="ru-RU" dirty="0"/>
          </a:p>
        </p:txBody>
      </p:sp>
      <p:sp>
        <p:nvSpPr>
          <p:cNvPr id="3" name="Объект 2">
            <a:extLst>
              <a:ext uri="{FF2B5EF4-FFF2-40B4-BE49-F238E27FC236}">
                <a16:creationId xmlns:a16="http://schemas.microsoft.com/office/drawing/2014/main" id="{4AC5CD3E-D0AF-4944-AA6A-ADCEBB4FB823}"/>
              </a:ext>
            </a:extLst>
          </p:cNvPr>
          <p:cNvSpPr>
            <a:spLocks noGrp="1"/>
          </p:cNvSpPr>
          <p:nvPr>
            <p:ph idx="1"/>
          </p:nvPr>
        </p:nvSpPr>
        <p:spPr>
          <a:xfrm>
            <a:off x="1606858" y="1411550"/>
            <a:ext cx="9897754" cy="4499672"/>
          </a:xfrm>
        </p:spPr>
        <p:txBody>
          <a:bodyPr/>
          <a:lstStyle/>
          <a:p>
            <a:pPr fontAlgn="base">
              <a:lnSpc>
                <a:spcPts val="1800"/>
              </a:lnSpc>
              <a:spcAft>
                <a:spcPts val="995"/>
              </a:spcAft>
            </a:pPr>
            <a:r>
              <a:rPr lang="ru-RU" sz="1800" dirty="0">
                <a:solidFill>
                  <a:srgbClr val="666666"/>
                </a:solidFill>
                <a:effectLst/>
                <a:latin typeface="Arial" panose="020B0604020202020204" pitchFamily="34" charset="0"/>
                <a:ea typeface="Times New Roman" panose="02020603050405020304" pitchFamily="18" charset="0"/>
                <a:cs typeface="Times New Roman" panose="02020603050405020304" pitchFamily="18" charset="0"/>
              </a:rPr>
              <a:t>Настоящая Стратегия определяет цели, задачи и меры по реализации государственной политики нормативно-правового регулирования в сфере официального статистического учета, развития Федеральной службы государственной статистики и системы государственной статистики Российской Федерации до 2024 года. В ней определены основные направления и меры по качественному улучшению деятельности Росстата и совершенствованию статистической деятельности в Российской Федерации.</a:t>
            </a:r>
          </a:p>
          <a:p>
            <a:pPr fontAlgn="base">
              <a:lnSpc>
                <a:spcPts val="1800"/>
              </a:lnSpc>
              <a:spcAft>
                <a:spcPts val="995"/>
              </a:spcAft>
            </a:pPr>
            <a:r>
              <a:rPr lang="ru-RU" sz="1800" dirty="0">
                <a:solidFill>
                  <a:srgbClr val="666666"/>
                </a:solidFill>
                <a:effectLst/>
                <a:latin typeface="Arial" panose="020B0604020202020204" pitchFamily="34" charset="0"/>
                <a:ea typeface="Times New Roman" panose="02020603050405020304" pitchFamily="18" charset="0"/>
                <a:cs typeface="Times New Roman" panose="02020603050405020304" pitchFamily="18" charset="0"/>
              </a:rPr>
              <a:t>Правовую основу настоящей Стратегии составляют Конституция Российской Федерации, Федеральный </a:t>
            </a:r>
            <a:r>
              <a:rPr lang="ru-RU" sz="1800" u="sng" dirty="0">
                <a:solidFill>
                  <a:srgbClr val="1B6DFD"/>
                </a:solidFill>
                <a:effectLst/>
                <a:latin typeface="Arial" panose="020B0604020202020204" pitchFamily="34" charset="0"/>
                <a:ea typeface="Times New Roman" panose="02020603050405020304" pitchFamily="18" charset="0"/>
                <a:cs typeface="Times New Roman" panose="02020603050405020304" pitchFamily="18" charset="0"/>
                <a:hlinkClick r:id="rId2"/>
              </a:rPr>
              <a:t>закон от 29 ноября 2007 г. N 282-ФЗ</a:t>
            </a:r>
            <a:r>
              <a:rPr lang="ru-RU" sz="1800" dirty="0">
                <a:solidFill>
                  <a:srgbClr val="666666"/>
                </a:solidFill>
                <a:effectLst/>
                <a:latin typeface="Arial" panose="020B0604020202020204" pitchFamily="34" charset="0"/>
                <a:ea typeface="Times New Roman" panose="02020603050405020304" pitchFamily="18" charset="0"/>
                <a:cs typeface="Times New Roman" panose="02020603050405020304" pitchFamily="18" charset="0"/>
              </a:rPr>
              <a:t> "Об официальном статистическом учете и системе государственной статистики в Российской Федерации", другие федеральные законы, Концепция создания и функционирования национальной системы управления данными, иные нормативные правовые акты нормативно правового регулирования в сфере официального статистического учета.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ts val="1800"/>
              </a:lnSpc>
              <a:spcAft>
                <a:spcPts val="995"/>
              </a:spcAft>
            </a:pP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34339924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702CE4-1C65-49F6-9C83-6914357D8A29}"/>
              </a:ext>
            </a:extLst>
          </p:cNvPr>
          <p:cNvSpPr>
            <a:spLocks noGrp="1"/>
          </p:cNvSpPr>
          <p:nvPr>
            <p:ph type="title"/>
          </p:nvPr>
        </p:nvSpPr>
        <p:spPr>
          <a:xfrm>
            <a:off x="2592925" y="624110"/>
            <a:ext cx="8911687" cy="973871"/>
          </a:xfrm>
        </p:spPr>
        <p:txBody>
          <a:bodyPr>
            <a:noAutofit/>
          </a:bodyPr>
          <a:lstStyle/>
          <a:p>
            <a:r>
              <a:rPr lang="ru-RU" sz="2800" b="1" dirty="0"/>
              <a:t>Настоящая Стратегия направлена на реализацию следующих основных принципов:</a:t>
            </a:r>
            <a:br>
              <a:rPr lang="ru-RU" sz="2800" b="1" dirty="0"/>
            </a:br>
            <a:endParaRPr lang="ru-RU" sz="2800" b="1" dirty="0"/>
          </a:p>
        </p:txBody>
      </p:sp>
      <p:sp>
        <p:nvSpPr>
          <p:cNvPr id="3" name="Объект 2">
            <a:extLst>
              <a:ext uri="{FF2B5EF4-FFF2-40B4-BE49-F238E27FC236}">
                <a16:creationId xmlns:a16="http://schemas.microsoft.com/office/drawing/2014/main" id="{A1A80114-DD3B-4E2B-AD3A-E659FCBD207C}"/>
              </a:ext>
            </a:extLst>
          </p:cNvPr>
          <p:cNvSpPr>
            <a:spLocks noGrp="1"/>
          </p:cNvSpPr>
          <p:nvPr>
            <p:ph idx="1"/>
          </p:nvPr>
        </p:nvSpPr>
        <p:spPr>
          <a:xfrm>
            <a:off x="2237173" y="1597981"/>
            <a:ext cx="9267439" cy="4313241"/>
          </a:xfrm>
        </p:spPr>
        <p:txBody>
          <a:bodyPr>
            <a:normAutofit/>
          </a:bodyPr>
          <a:lstStyle/>
          <a:p>
            <a:r>
              <a:rPr lang="ru-RU" dirty="0"/>
              <a:t>- обеспечение независимости государственной статистики;</a:t>
            </a:r>
          </a:p>
          <a:p>
            <a:r>
              <a:rPr lang="ru-RU" dirty="0"/>
              <a:t>- обеспечение максимального качества (полноты, достоверности, оперативности, непротиворечивости) и доступности официальной статистической информации, а также ее полезности для принятия управленческих решений на всех уровнях власти и управления;</a:t>
            </a:r>
          </a:p>
          <a:p>
            <a:r>
              <a:rPr lang="ru-RU" dirty="0"/>
              <a:t>- снижение отчетной нагрузки на респондентов;</a:t>
            </a:r>
          </a:p>
          <a:p>
            <a:r>
              <a:rPr lang="ru-RU" dirty="0"/>
              <a:t>- повышение доверия к официальной статистической информации;</a:t>
            </a:r>
          </a:p>
          <a:p>
            <a:r>
              <a:rPr lang="ru-RU" dirty="0"/>
              <a:t>- обеспечение доступности обезличенных первичных статистических данных для проведения научных исследований и создания приложений для работы с открытыми данными (</a:t>
            </a:r>
            <a:r>
              <a:rPr lang="ru-RU" dirty="0" err="1"/>
              <a:t>data-first</a:t>
            </a:r>
            <a:r>
              <a:rPr lang="ru-RU" dirty="0"/>
              <a:t>);</a:t>
            </a:r>
          </a:p>
          <a:p>
            <a:r>
              <a:rPr lang="ru-RU" dirty="0"/>
              <a:t>- укрепление позиций России в глобальном статистическом сообществе;</a:t>
            </a:r>
          </a:p>
          <a:p>
            <a:r>
              <a:rPr lang="ru-RU" dirty="0"/>
              <a:t>- повышение кадрового потенциала отечественной статистики.</a:t>
            </a:r>
          </a:p>
          <a:p>
            <a:endParaRPr lang="ru-RU" dirty="0"/>
          </a:p>
        </p:txBody>
      </p:sp>
    </p:spTree>
    <p:extLst>
      <p:ext uri="{BB962C8B-B14F-4D97-AF65-F5344CB8AC3E}">
        <p14:creationId xmlns:p14="http://schemas.microsoft.com/office/powerpoint/2010/main" val="29856399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62AE0E9-2762-43D2-80E8-8F5006ABB431}"/>
              </a:ext>
            </a:extLst>
          </p:cNvPr>
          <p:cNvSpPr>
            <a:spLocks noGrp="1"/>
          </p:cNvSpPr>
          <p:nvPr>
            <p:ph idx="1"/>
          </p:nvPr>
        </p:nvSpPr>
        <p:spPr>
          <a:xfrm>
            <a:off x="2589212" y="310718"/>
            <a:ext cx="8915400" cy="5600504"/>
          </a:xfrm>
        </p:spPr>
        <p:txBody>
          <a:bodyPr>
            <a:normAutofit/>
          </a:bodyPr>
          <a:lstStyle/>
          <a:p>
            <a:r>
              <a:rPr lang="ru-RU" dirty="0"/>
              <a:t>Центральным вектором развития отечественной статистики на ближайшие пять лет станет цифровизация всего процесса статистического производства. </a:t>
            </a:r>
            <a:r>
              <a:rPr lang="ru-RU" b="1" dirty="0"/>
              <a:t>Ключевым инструментом этой модернизации станет создание цифровой аналитической платформы предоставления статистических данных (ЦАП), </a:t>
            </a:r>
            <a:r>
              <a:rPr lang="ru-RU" dirty="0"/>
              <a:t>которая будет разработана на базе Росстата в рамках реализации мероприятий национальной программы "Цифровая экономика Российской Федерации". ЦАП станет одним из базовых компонентов Национальной системы управления данными.</a:t>
            </a:r>
          </a:p>
          <a:p>
            <a:r>
              <a:rPr lang="ru-RU" dirty="0"/>
              <a:t>Ввод в эксплуатацию ЦАП создаст необходимые технологические условия для перехода к новой модели производства и распространения статистической информации, реализующей принцип единого информационного пространства, однократного представления первичных статистических данных, сформированных на основе данных первичного учета, и их многократного использования в аналитических целях.</a:t>
            </a:r>
          </a:p>
          <a:p>
            <a:endParaRPr lang="ru-RU" dirty="0"/>
          </a:p>
        </p:txBody>
      </p:sp>
    </p:spTree>
    <p:extLst>
      <p:ext uri="{BB962C8B-B14F-4D97-AF65-F5344CB8AC3E}">
        <p14:creationId xmlns:p14="http://schemas.microsoft.com/office/powerpoint/2010/main" val="33021848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47A444B-B847-428C-A58E-778751C9F8A6}"/>
              </a:ext>
            </a:extLst>
          </p:cNvPr>
          <p:cNvSpPr>
            <a:spLocks noGrp="1"/>
          </p:cNvSpPr>
          <p:nvPr>
            <p:ph idx="1"/>
          </p:nvPr>
        </p:nvSpPr>
        <p:spPr>
          <a:xfrm>
            <a:off x="2396971" y="834501"/>
            <a:ext cx="9107641" cy="5076721"/>
          </a:xfrm>
        </p:spPr>
        <p:txBody>
          <a:bodyPr>
            <a:normAutofit/>
          </a:bodyPr>
          <a:lstStyle/>
          <a:p>
            <a:pPr fontAlgn="base">
              <a:lnSpc>
                <a:spcPts val="1800"/>
              </a:lnSpc>
              <a:spcAft>
                <a:spcPts val="995"/>
              </a:spcAft>
            </a:pPr>
            <a:r>
              <a:rPr lang="ru-RU" sz="1800" dirty="0">
                <a:solidFill>
                  <a:srgbClr val="666666"/>
                </a:solidFill>
                <a:effectLst/>
                <a:latin typeface="Arial" panose="020B0604020202020204" pitchFamily="34" charset="0"/>
                <a:ea typeface="Times New Roman" panose="02020603050405020304" pitchFamily="18" charset="0"/>
                <a:cs typeface="Times New Roman" panose="02020603050405020304" pitchFamily="18" charset="0"/>
              </a:rPr>
              <a:t>Притом что отечественная статистика традиционно была ориентирована на удовлетворение потребностей органов государственной власти, острую потребность в качественной и детализированной статистической информации испытывают коммерческие, научные, образовательные организации, средства массовой информации, физические лица. С учетом необходимости решения данной задачи Росстату предстоит перестроить свои подходы к распространению и обработке данных.</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ts val="1800"/>
              </a:lnSpc>
              <a:spcAft>
                <a:spcPts val="995"/>
              </a:spcAft>
            </a:pPr>
            <a:r>
              <a:rPr lang="ru-RU" sz="1800" dirty="0">
                <a:solidFill>
                  <a:srgbClr val="666666"/>
                </a:solidFill>
                <a:effectLst/>
                <a:latin typeface="Arial" panose="020B0604020202020204" pitchFamily="34" charset="0"/>
                <a:ea typeface="Times New Roman" panose="02020603050405020304" pitchFamily="18" charset="0"/>
                <a:cs typeface="Times New Roman" panose="02020603050405020304" pitchFamily="18" charset="0"/>
              </a:rPr>
              <a:t>Удовлетворение новых потребностей государства и общества в статистической информации в сочетании с коммуникационной политикой Росстата позволит улучшить имидж как самого ведомства, так и официальной статистики в целом. Этому будут способствовать </a:t>
            </a:r>
            <a:r>
              <a:rPr lang="ru-RU" sz="1800" dirty="0" err="1">
                <a:solidFill>
                  <a:srgbClr val="666666"/>
                </a:solidFill>
                <a:effectLst/>
                <a:latin typeface="Arial" panose="020B0604020202020204" pitchFamily="34" charset="0"/>
                <a:ea typeface="Times New Roman" panose="02020603050405020304" pitchFamily="18" charset="0"/>
                <a:cs typeface="Times New Roman" panose="02020603050405020304" pitchFamily="18" charset="0"/>
              </a:rPr>
              <a:t>проактивная</a:t>
            </a:r>
            <a:r>
              <a:rPr lang="ru-RU" sz="1800" dirty="0">
                <a:solidFill>
                  <a:srgbClr val="666666"/>
                </a:solidFill>
                <a:effectLst/>
                <a:latin typeface="Arial" panose="020B0604020202020204" pitchFamily="34" charset="0"/>
                <a:ea typeface="Times New Roman" panose="02020603050405020304" pitchFamily="18" charset="0"/>
                <a:cs typeface="Times New Roman" panose="02020603050405020304" pitchFamily="18" charset="0"/>
              </a:rPr>
              <a:t> позиция Росстата в информационном пространстве, использование аналитического потенциала данных, открытость и понятность статистической методологии. Авторитет российской статистики в мировом статистическом сообществе должен способствовать решению этих задач.</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1365835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DD3079-E3EF-4F7A-B027-C9AA61512256}"/>
              </a:ext>
            </a:extLst>
          </p:cNvPr>
          <p:cNvSpPr>
            <a:spLocks noGrp="1"/>
          </p:cNvSpPr>
          <p:nvPr>
            <p:ph type="title"/>
          </p:nvPr>
        </p:nvSpPr>
        <p:spPr>
          <a:xfrm>
            <a:off x="2592925" y="624110"/>
            <a:ext cx="8911687" cy="716418"/>
          </a:xfrm>
        </p:spPr>
        <p:txBody>
          <a:bodyPr>
            <a:normAutofit/>
          </a:bodyPr>
          <a:lstStyle/>
          <a:p>
            <a:r>
              <a:rPr lang="ru-RU" sz="2800" b="1" dirty="0"/>
              <a:t>Основные направления стратегии</a:t>
            </a:r>
          </a:p>
        </p:txBody>
      </p:sp>
      <p:sp>
        <p:nvSpPr>
          <p:cNvPr id="3" name="Объект 2">
            <a:extLst>
              <a:ext uri="{FF2B5EF4-FFF2-40B4-BE49-F238E27FC236}">
                <a16:creationId xmlns:a16="http://schemas.microsoft.com/office/drawing/2014/main" id="{E0227574-F1FD-458A-8C7A-BA03B8778A50}"/>
              </a:ext>
            </a:extLst>
          </p:cNvPr>
          <p:cNvSpPr>
            <a:spLocks noGrp="1"/>
          </p:cNvSpPr>
          <p:nvPr>
            <p:ph idx="1"/>
          </p:nvPr>
        </p:nvSpPr>
        <p:spPr>
          <a:xfrm>
            <a:off x="2056552" y="1340528"/>
            <a:ext cx="8915400" cy="3777622"/>
          </a:xfrm>
        </p:spPr>
        <p:txBody>
          <a:bodyPr>
            <a:normAutofit lnSpcReduction="10000"/>
          </a:bodyPr>
          <a:lstStyle/>
          <a:p>
            <a:r>
              <a:rPr lang="ru-RU" sz="1800" b="1" dirty="0">
                <a:solidFill>
                  <a:srgbClr val="666666"/>
                </a:solidFill>
                <a:effectLst/>
                <a:latin typeface="inherit"/>
                <a:ea typeface="Times New Roman" panose="02020603050405020304" pitchFamily="18" charset="0"/>
                <a:cs typeface="Arial" panose="020B0604020202020204" pitchFamily="34" charset="0"/>
              </a:rPr>
              <a:t>Цифровизация предоставления статистических данных</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800" b="1" dirty="0">
                <a:solidFill>
                  <a:srgbClr val="666666"/>
                </a:solidFill>
                <a:effectLst/>
                <a:latin typeface="inherit"/>
                <a:ea typeface="Times New Roman" panose="02020603050405020304" pitchFamily="18" charset="0"/>
                <a:cs typeface="Arial" panose="020B0604020202020204" pitchFamily="34" charset="0"/>
              </a:rPr>
              <a:t>Снижение отчетной нагрузки на респондентов. </a:t>
            </a:r>
          </a:p>
          <a:p>
            <a:r>
              <a:rPr lang="ru-RU" sz="1800" b="1" dirty="0">
                <a:solidFill>
                  <a:srgbClr val="666666"/>
                </a:solidFill>
                <a:effectLst/>
                <a:latin typeface="inherit"/>
                <a:ea typeface="Times New Roman" panose="02020603050405020304" pitchFamily="18" charset="0"/>
                <a:cs typeface="Arial" panose="020B0604020202020204" pitchFamily="34" charset="0"/>
              </a:rPr>
              <a:t>Усиление координации статистической деятельности</a:t>
            </a:r>
          </a:p>
          <a:p>
            <a:r>
              <a:rPr lang="ru-RU" sz="1800" b="1" dirty="0">
                <a:solidFill>
                  <a:srgbClr val="666666"/>
                </a:solidFill>
                <a:effectLst/>
                <a:latin typeface="inherit"/>
                <a:ea typeface="Times New Roman" panose="02020603050405020304" pitchFamily="18" charset="0"/>
                <a:cs typeface="Arial" panose="020B0604020202020204" pitchFamily="34" charset="0"/>
              </a:rPr>
              <a:t>Удовлетворение потребностей пользователей и повышение</a:t>
            </a:r>
            <a:br>
              <a:rPr lang="ru-RU" sz="1800" b="1" dirty="0">
                <a:solidFill>
                  <a:srgbClr val="666666"/>
                </a:solidFill>
                <a:effectLst/>
                <a:latin typeface="inherit"/>
                <a:ea typeface="Times New Roman" panose="02020603050405020304" pitchFamily="18" charset="0"/>
                <a:cs typeface="Arial" panose="020B0604020202020204" pitchFamily="34" charset="0"/>
              </a:rPr>
            </a:br>
            <a:r>
              <a:rPr lang="ru-RU" sz="1800" b="1" dirty="0">
                <a:solidFill>
                  <a:srgbClr val="666666"/>
                </a:solidFill>
                <a:effectLst/>
                <a:latin typeface="inherit"/>
                <a:ea typeface="Times New Roman" panose="02020603050405020304" pitchFamily="18" charset="0"/>
                <a:cs typeface="Arial" panose="020B0604020202020204" pitchFamily="34" charset="0"/>
              </a:rPr>
              <a:t>доверия к официальной статистике</a:t>
            </a:r>
          </a:p>
          <a:p>
            <a:r>
              <a:rPr lang="ru-RU" sz="1800" b="1" dirty="0">
                <a:solidFill>
                  <a:srgbClr val="666666"/>
                </a:solidFill>
                <a:effectLst/>
                <a:latin typeface="inherit"/>
                <a:ea typeface="Times New Roman" panose="02020603050405020304" pitchFamily="18" charset="0"/>
                <a:cs typeface="Arial" panose="020B0604020202020204" pitchFamily="34" charset="0"/>
              </a:rPr>
              <a:t>Совершенствование статистической методологии.</a:t>
            </a:r>
          </a:p>
          <a:p>
            <a:r>
              <a:rPr lang="ru-RU" sz="1800" b="1" dirty="0">
                <a:solidFill>
                  <a:srgbClr val="666666"/>
                </a:solidFill>
                <a:effectLst/>
                <a:latin typeface="inherit"/>
                <a:ea typeface="Times New Roman" panose="02020603050405020304" pitchFamily="18" charset="0"/>
                <a:cs typeface="Arial" panose="020B0604020202020204" pitchFamily="34" charset="0"/>
              </a:rPr>
              <a:t>Активизация международного сотрудничества</a:t>
            </a:r>
          </a:p>
          <a:p>
            <a:r>
              <a:rPr lang="ru-RU" sz="1800" b="1" dirty="0">
                <a:solidFill>
                  <a:srgbClr val="666666"/>
                </a:solidFill>
                <a:effectLst/>
                <a:latin typeface="inherit"/>
                <a:ea typeface="Times New Roman" panose="02020603050405020304" pitchFamily="18" charset="0"/>
                <a:cs typeface="Arial" panose="020B0604020202020204" pitchFamily="34" charset="0"/>
              </a:rPr>
              <a:t>Внедрение новых методов управления кадрами. </a:t>
            </a:r>
          </a:p>
          <a:p>
            <a:r>
              <a:rPr lang="ru-RU" sz="1800" b="1" dirty="0">
                <a:solidFill>
                  <a:srgbClr val="666666"/>
                </a:solidFill>
                <a:effectLst/>
                <a:latin typeface="inherit"/>
                <a:ea typeface="Times New Roman" panose="02020603050405020304" pitchFamily="18" charset="0"/>
                <a:cs typeface="Arial" panose="020B0604020202020204" pitchFamily="34" charset="0"/>
              </a:rPr>
              <a:t>Оптимизация административных процессов в Росстате</a:t>
            </a:r>
          </a:p>
          <a:p>
            <a:r>
              <a:rPr lang="ru-RU" sz="1800" b="1" dirty="0">
                <a:solidFill>
                  <a:srgbClr val="666666"/>
                </a:solidFill>
                <a:effectLst/>
                <a:latin typeface="inherit"/>
                <a:ea typeface="Times New Roman" panose="02020603050405020304" pitchFamily="18" charset="0"/>
                <a:cs typeface="Arial" panose="020B0604020202020204" pitchFamily="34" charset="0"/>
              </a:rPr>
              <a:t>Реализация проектов национального значения</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0891110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48009F-4A10-48CB-9974-F562A254C4D6}"/>
              </a:ext>
            </a:extLst>
          </p:cNvPr>
          <p:cNvSpPr>
            <a:spLocks noGrp="1"/>
          </p:cNvSpPr>
          <p:nvPr>
            <p:ph type="title"/>
          </p:nvPr>
        </p:nvSpPr>
        <p:spPr/>
        <p:txBody>
          <a:bodyPr>
            <a:normAutofit fontScale="90000"/>
          </a:bodyPr>
          <a:lstStyle/>
          <a:p>
            <a:r>
              <a:rPr lang="ru-RU" sz="3600" b="1" dirty="0">
                <a:effectLst/>
                <a:latin typeface="Times New Roman" panose="02020603050405020304" pitchFamily="18" charset="0"/>
                <a:ea typeface="Calibri" panose="020F0502020204030204" pitchFamily="34" charset="0"/>
                <a:cs typeface="Times New Roman" panose="02020603050405020304" pitchFamily="18" charset="0"/>
              </a:rPr>
              <a:t>Стратегия развития Росстата и системы государственной статистики в России до 2024 г.</a:t>
            </a:r>
            <a:endParaRPr lang="ru-RU" b="1" dirty="0"/>
          </a:p>
        </p:txBody>
      </p:sp>
      <p:sp>
        <p:nvSpPr>
          <p:cNvPr id="3" name="Объект 2">
            <a:extLst>
              <a:ext uri="{FF2B5EF4-FFF2-40B4-BE49-F238E27FC236}">
                <a16:creationId xmlns:a16="http://schemas.microsoft.com/office/drawing/2014/main" id="{BFE44768-A53D-48EA-B27E-62797D6A5340}"/>
              </a:ext>
            </a:extLst>
          </p:cNvPr>
          <p:cNvSpPr>
            <a:spLocks noGrp="1"/>
          </p:cNvSpPr>
          <p:nvPr>
            <p:ph idx="1"/>
          </p:nvPr>
        </p:nvSpPr>
        <p:spPr/>
        <p:txBody>
          <a:bodyPr>
            <a:normAutofit lnSpcReduction="10000"/>
          </a:bodyPr>
          <a:lstStyle/>
          <a:p>
            <a:r>
              <a:rPr lang="ru-RU" sz="1800" b="1" dirty="0">
                <a:solidFill>
                  <a:srgbClr val="000000"/>
                </a:solidFill>
                <a:effectLst/>
                <a:latin typeface="Times New Roman" panose="02020603050405020304" pitchFamily="18" charset="0"/>
                <a:ea typeface="Times New Roman" panose="02020603050405020304" pitchFamily="18" charset="0"/>
              </a:rPr>
              <a:t>В стратегии Росстата особое внимание уделено работе с "большими данными" и в целом цифровизации. </a:t>
            </a:r>
          </a:p>
          <a:p>
            <a:pPr>
              <a:lnSpc>
                <a:spcPct val="107000"/>
              </a:lnSpc>
              <a:spcAft>
                <a:spcPts val="15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Мир стремительно меняется, ускоряются все процессы. Спрос на наши данные растет, растут требования к их глубине, скорости предоставления информации, и все это невозможно без цифровизации.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800" dirty="0">
                <a:solidFill>
                  <a:srgbClr val="000000"/>
                </a:solidFill>
                <a:effectLst/>
                <a:latin typeface="Times New Roman" panose="02020603050405020304" pitchFamily="18" charset="0"/>
                <a:ea typeface="Times New Roman" panose="02020603050405020304" pitchFamily="18" charset="0"/>
              </a:rPr>
              <a:t>Надо признать, что сегодня в мире очень мало успешных проектов по "большим данным" в сфере статистики. Запускается ряд пилотных проектов, планируется  использовать технологию "больших данных" (</a:t>
            </a:r>
            <a:r>
              <a:rPr lang="ru-RU" sz="1800" dirty="0" err="1">
                <a:solidFill>
                  <a:srgbClr val="000000"/>
                </a:solidFill>
                <a:effectLst/>
                <a:latin typeface="Times New Roman" panose="02020603050405020304" pitchFamily="18" charset="0"/>
                <a:ea typeface="Times New Roman" panose="02020603050405020304" pitchFamily="18" charset="0"/>
              </a:rPr>
              <a:t>Big</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Data</a:t>
            </a:r>
            <a:r>
              <a:rPr lang="ru-RU" sz="1800" dirty="0">
                <a:solidFill>
                  <a:srgbClr val="000000"/>
                </a:solidFill>
                <a:effectLst/>
                <a:latin typeface="Times New Roman" panose="02020603050405020304" pitchFamily="18" charset="0"/>
                <a:ea typeface="Times New Roman" panose="02020603050405020304" pitchFamily="18" charset="0"/>
              </a:rPr>
              <a:t>) в переписи, в статистике цен, миграции, туризме и в ряде других направлений</a:t>
            </a:r>
          </a:p>
          <a:p>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Проект по "большим данным" — это разработка методологии, внедрение необходимых технологий и поиск источников информации. Проект, по сути, несет в себе новую культуру статистического производства. </a:t>
            </a:r>
            <a:endParaRPr lang="ru-RU" dirty="0"/>
          </a:p>
        </p:txBody>
      </p:sp>
    </p:spTree>
    <p:extLst>
      <p:ext uri="{BB962C8B-B14F-4D97-AF65-F5344CB8AC3E}">
        <p14:creationId xmlns:p14="http://schemas.microsoft.com/office/powerpoint/2010/main" val="39596995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AAE04E2-43A5-4C66-BE0C-AC23E7FEEF27}"/>
              </a:ext>
            </a:extLst>
          </p:cNvPr>
          <p:cNvSpPr>
            <a:spLocks noGrp="1"/>
          </p:cNvSpPr>
          <p:nvPr>
            <p:ph type="title"/>
          </p:nvPr>
        </p:nvSpPr>
        <p:spPr>
          <a:xfrm>
            <a:off x="2592925" y="624110"/>
            <a:ext cx="8911687" cy="796317"/>
          </a:xfrm>
        </p:spPr>
        <p:txBody>
          <a:bodyPr/>
          <a:lstStyle/>
          <a:p>
            <a:r>
              <a:rPr lang="ru-RU" b="1" dirty="0"/>
              <a:t>Приоритетные проекты</a:t>
            </a:r>
          </a:p>
        </p:txBody>
      </p:sp>
      <p:sp>
        <p:nvSpPr>
          <p:cNvPr id="3" name="Объект 2">
            <a:extLst>
              <a:ext uri="{FF2B5EF4-FFF2-40B4-BE49-F238E27FC236}">
                <a16:creationId xmlns:a16="http://schemas.microsoft.com/office/drawing/2014/main" id="{3D2BC032-0835-4853-AF9F-1C4D47EB677C}"/>
              </a:ext>
            </a:extLst>
          </p:cNvPr>
          <p:cNvSpPr>
            <a:spLocks noGrp="1"/>
          </p:cNvSpPr>
          <p:nvPr>
            <p:ph idx="1"/>
          </p:nvPr>
        </p:nvSpPr>
        <p:spPr>
          <a:xfrm>
            <a:off x="1864311" y="1660125"/>
            <a:ext cx="8912332" cy="3753948"/>
          </a:xfrm>
        </p:spPr>
        <p:txBody>
          <a:bodyPr/>
          <a:lstStyle/>
          <a:p>
            <a:r>
              <a:rPr lang="ru-RU" sz="1800" dirty="0">
                <a:solidFill>
                  <a:srgbClr val="000000"/>
                </a:solidFill>
                <a:effectLst/>
                <a:latin typeface="Times New Roman" panose="02020603050405020304" pitchFamily="18" charset="0"/>
                <a:ea typeface="Times New Roman" panose="02020603050405020304" pitchFamily="18" charset="0"/>
              </a:rPr>
              <a:t>Один из приоритетных проектов — расчет индекса потребительских цен, то есть инфляции, как ее понимает большинство наших сограждан, на основании данных, получаемых из административных источников и от бизнеса, в том числе ретейлеров. Это один из самых практических и актуальных примеров использования "больших данных" в статистике.</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Переход на автоматизированный расчет инфляции — это очень амбициозная задача, которая займет достаточно много времени. На это потребуется несколько лет, но результат того стоит! </a:t>
            </a:r>
          </a:p>
          <a:p>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Но если вернуться к новым подходам по расчету индекса потребительских цен, то здесь более приоритетный по сравнению с данными ретейлеров источник информации — это </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данные Налоговой службы</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собираемые с контрольно-кассовой техники.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2812093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6082" name="Picture 2" descr="https://cf.ppt-online.org/files1/slide/5/5rukRWiw4jXUom2eslOD9qQv13MbyGdSxFtCzfN7Z0/slide-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1483" y="452284"/>
            <a:ext cx="8947355" cy="6479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7012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F27DC1C-41A6-4D85-9348-7BF60B71E804}"/>
              </a:ext>
            </a:extLst>
          </p:cNvPr>
          <p:cNvSpPr>
            <a:spLocks noGrp="1"/>
          </p:cNvSpPr>
          <p:nvPr>
            <p:ph idx="1"/>
          </p:nvPr>
        </p:nvSpPr>
        <p:spPr>
          <a:xfrm>
            <a:off x="2171962" y="1316854"/>
            <a:ext cx="8915400" cy="5119456"/>
          </a:xfrm>
        </p:spPr>
        <p:txBody>
          <a:bodyPr>
            <a:normAutofit/>
          </a:bodyPr>
          <a:lstStyle/>
          <a:p>
            <a:pPr>
              <a:lnSpc>
                <a:spcPct val="107000"/>
              </a:lnSpc>
              <a:spcAft>
                <a:spcPts val="15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Готовится концепция использования "больших данных" в статистике. Главное, что далеко откладывать этот вызов глобального цифрового мира нельзя. </a:t>
            </a:r>
            <a:r>
              <a:rPr lang="ru-RU"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 каком-то смысле статистика "проспала" технологические изменения последних 10–15 лет.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Мы сейчас не лидеры, но пока и не в числе отстающих. А значит, есть шансы вырваться вперед. В конце концов, в марафонах далеко не всегда выигрывает тот, кто первым рванул вперед со старта. Постараемся учесть накопленный опыт и не допускать серьезных ошибок.</a:t>
            </a:r>
          </a:p>
          <a:p>
            <a:pPr>
              <a:lnSpc>
                <a:spcPct val="107000"/>
              </a:lnSpc>
              <a:spcAft>
                <a:spcPts val="15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Один важный момент — в проекте по "большим данным" никаких персональных данных граждан мы получать не будем. Будем работать исключительно с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деперсонифицированной</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информацией.</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594427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a:t>Цифровая среда</a:t>
            </a:r>
          </a:p>
        </p:txBody>
      </p:sp>
      <p:sp>
        <p:nvSpPr>
          <p:cNvPr id="4" name="Текст 3"/>
          <p:cNvSpPr>
            <a:spLocks noGrp="1"/>
          </p:cNvSpPr>
          <p:nvPr>
            <p:ph type="body" idx="2"/>
          </p:nvPr>
        </p:nvSpPr>
        <p:spPr/>
        <p:txBody>
          <a:bodyPr/>
          <a:lstStyle/>
          <a:p>
            <a:endParaRPr lang="ru-RU" dirty="0"/>
          </a:p>
        </p:txBody>
      </p:sp>
      <p:sp>
        <p:nvSpPr>
          <p:cNvPr id="3" name="Объект 2"/>
          <p:cNvSpPr>
            <a:spLocks noGrp="1"/>
          </p:cNvSpPr>
          <p:nvPr>
            <p:ph sz="half" idx="1"/>
          </p:nvPr>
        </p:nvSpPr>
        <p:spPr/>
        <p:txBody>
          <a:bodyPr>
            <a:normAutofit fontScale="92500" lnSpcReduction="20000"/>
          </a:bodyPr>
          <a:lstStyle/>
          <a:p>
            <a:r>
              <a:rPr lang="ru-RU" sz="2800" b="1" dirty="0"/>
              <a:t>Цифровая среда включает в себя все многообразие информационных технологий и киберпространство.</a:t>
            </a:r>
          </a:p>
          <a:p>
            <a:r>
              <a:rPr lang="ru-RU" sz="2800" b="1" dirty="0"/>
              <a:t>Киберпространство представляет собой ту часть цифровой среды, где происходит управление объектами физического мира, посредством  передачи программ в виде сигналов по Интернету, другим сетям и каналам</a:t>
            </a:r>
            <a:r>
              <a:rPr lang="ru-RU" dirty="0"/>
              <a:t>.</a:t>
            </a:r>
          </a:p>
        </p:txBody>
      </p:sp>
      <p:pic>
        <p:nvPicPr>
          <p:cNvPr id="4098" name="Picture 2" descr="C:\Users\asus\Pictures\80213b563405480682f8af1d84ea124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6283" y="2427793"/>
            <a:ext cx="2971056" cy="2011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5584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9687A67-E0C6-4A89-83FB-18F2A62A5C8D}"/>
              </a:ext>
            </a:extLst>
          </p:cNvPr>
          <p:cNvSpPr>
            <a:spLocks noGrp="1"/>
          </p:cNvSpPr>
          <p:nvPr>
            <p:ph idx="1"/>
          </p:nvPr>
        </p:nvSpPr>
        <p:spPr>
          <a:xfrm>
            <a:off x="2518190" y="1047565"/>
            <a:ext cx="8915400" cy="5369684"/>
          </a:xfrm>
        </p:spPr>
        <p:txBody>
          <a:bodyPr>
            <a:normAutofit/>
          </a:bodyPr>
          <a:lstStyle/>
          <a:p>
            <a:pPr>
              <a:lnSpc>
                <a:spcPct val="107000"/>
              </a:lnSpc>
              <a:spcBef>
                <a:spcPts val="1500"/>
              </a:spcBef>
              <a:spcAft>
                <a:spcPts val="15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Всероссийская перепись будет проходить по-новому, с использованием современных технологий. Был изучен мировой опыт и планируется применить все лучшие наработки. Например, переписчики будут работать с планшетами с установленным специализированным программным обеспечением и цифровыми картами. Это позволит ускорить ввод информации, сократит количество ошибок, облегчит ориентирование.</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dirty="0">
                <a:solidFill>
                  <a:srgbClr val="000000"/>
                </a:solidFill>
                <a:effectLst/>
                <a:latin typeface="Times New Roman" panose="02020603050405020304" pitchFamily="18" charset="0"/>
                <a:ea typeface="Times New Roman" panose="02020603050405020304" pitchFamily="18" charset="0"/>
              </a:rPr>
              <a:t>Кроме того, акцент будет сделан на интернет-перепись, то есть на самостоятельное заполнение опросных форм на едином портале "Госуслуги".</a:t>
            </a: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В целом перепись уже сейчас больше базируется на цифровых технологиях, чем на ручном сборе и обработке информации.</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1925617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8130" name="Picture 2" descr="https://cf.ppt-online.org/files1/slide/5/5rukRWiw4jXUom2eslOD9qQv13MbyGdSxFtCzfN7Z0/slide-1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2219" y="511276"/>
            <a:ext cx="9497962" cy="6346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2014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871A892-1D4D-4EA5-AAD4-EB19CF5576AE}"/>
              </a:ext>
            </a:extLst>
          </p:cNvPr>
          <p:cNvSpPr>
            <a:spLocks noGrp="1"/>
          </p:cNvSpPr>
          <p:nvPr>
            <p:ph idx="1"/>
          </p:nvPr>
        </p:nvSpPr>
        <p:spPr>
          <a:xfrm>
            <a:off x="2242983" y="1094912"/>
            <a:ext cx="8915400" cy="4764350"/>
          </a:xfrm>
        </p:spPr>
        <p:txBody>
          <a:bodyPr>
            <a:noAutofit/>
          </a:bodyPr>
          <a:lstStyle/>
          <a:p>
            <a:r>
              <a:rPr lang="ru-RU" sz="2400" dirty="0">
                <a:solidFill>
                  <a:srgbClr val="000000"/>
                </a:solidFill>
                <a:effectLst/>
                <a:latin typeface="Times New Roman" panose="02020603050405020304" pitchFamily="18" charset="0"/>
                <a:ea typeface="Times New Roman" panose="02020603050405020304" pitchFamily="18" charset="0"/>
              </a:rPr>
              <a:t>В дальнейшем, скорее всего, информация будет собираться из административных баз данных и из источников "больших данных". И двигаться в этом направлении нужно начинать уже сейчас. Используя, например, ту же самую информацию от операторов мобильной связи, можно получить бесценный источник сведений по реальному местонахождению людей и по миграции.</a:t>
            </a:r>
          </a:p>
          <a:p>
            <a:r>
              <a:rPr lang="ru-RU" sz="2400" dirty="0">
                <a:solidFill>
                  <a:srgbClr val="000000"/>
                </a:solidFill>
                <a:effectLst/>
                <a:latin typeface="Times New Roman" panose="02020603050405020304" pitchFamily="18" charset="0"/>
                <a:ea typeface="Times New Roman" panose="02020603050405020304" pitchFamily="18" charset="0"/>
              </a:rPr>
              <a:t> В будущем за счет цифровых технологий должна появиться возможность проводить перепись настолько часто, насколько это необходимо: раз в год, раз в месяц — одним словом, тогда, когда это требуется, и без таких долгих подготовительных работ. Кроме того, должна появиться возможность получать специализированную информацию под разные задачи. </a:t>
            </a:r>
            <a:endParaRPr lang="ru-RU" sz="2400" dirty="0"/>
          </a:p>
        </p:txBody>
      </p:sp>
    </p:spTree>
    <p:extLst>
      <p:ext uri="{BB962C8B-B14F-4D97-AF65-F5344CB8AC3E}">
        <p14:creationId xmlns:p14="http://schemas.microsoft.com/office/powerpoint/2010/main" val="12968495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3010" name="Picture 2" descr="Возможности цифровой аналитической платформы"/>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93794" y="337351"/>
            <a:ext cx="10110818" cy="5839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7990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108120-B0A0-485A-86FC-B5C85031D713}"/>
              </a:ext>
            </a:extLst>
          </p:cNvPr>
          <p:cNvSpPr>
            <a:spLocks noGrp="1"/>
          </p:cNvSpPr>
          <p:nvPr>
            <p:ph type="title"/>
          </p:nvPr>
        </p:nvSpPr>
        <p:spPr>
          <a:xfrm>
            <a:off x="2592925" y="624110"/>
            <a:ext cx="8911687" cy="618764"/>
          </a:xfrm>
        </p:spPr>
        <p:txBody>
          <a:bodyPr>
            <a:normAutofit/>
          </a:bodyPr>
          <a:lstStyle/>
          <a:p>
            <a:r>
              <a:rPr lang="ru-RU" sz="2800" b="1" dirty="0"/>
              <a:t>Три категории проектов</a:t>
            </a:r>
          </a:p>
        </p:txBody>
      </p:sp>
      <p:sp>
        <p:nvSpPr>
          <p:cNvPr id="3" name="Объект 2">
            <a:extLst>
              <a:ext uri="{FF2B5EF4-FFF2-40B4-BE49-F238E27FC236}">
                <a16:creationId xmlns:a16="http://schemas.microsoft.com/office/drawing/2014/main" id="{65C63E1B-92CE-4FC7-BBAA-5FDD026595B5}"/>
              </a:ext>
            </a:extLst>
          </p:cNvPr>
          <p:cNvSpPr>
            <a:spLocks noGrp="1"/>
          </p:cNvSpPr>
          <p:nvPr>
            <p:ph idx="1"/>
          </p:nvPr>
        </p:nvSpPr>
        <p:spPr>
          <a:xfrm>
            <a:off x="1864311" y="1242874"/>
            <a:ext cx="9640301" cy="4668348"/>
          </a:xfrm>
        </p:spPr>
        <p:txBody>
          <a:bodyPr>
            <a:normAutofit fontScale="92500"/>
          </a:bodyPr>
          <a:lstStyle/>
          <a:p>
            <a:pPr>
              <a:lnSpc>
                <a:spcPct val="107000"/>
              </a:lnSpc>
              <a:spcBef>
                <a:spcPts val="1500"/>
              </a:spcBef>
              <a:spcAft>
                <a:spcPts val="1500"/>
              </a:spcAft>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Первая — наиболее проработанные проекты</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где надо начинать действовать, например индекс потребительских цен и перепись населения. </a:t>
            </a:r>
          </a:p>
          <a:p>
            <a:pPr>
              <a:lnSpc>
                <a:spcPct val="107000"/>
              </a:lnSpc>
              <a:spcBef>
                <a:spcPts val="1500"/>
              </a:spcBef>
              <a:spcAft>
                <a:spcPts val="1500"/>
              </a:spcAft>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Вторая категория — это, наоборот, проекты, где пока вообще все непонятно и в мире нет успешных примеров.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То есть явно можно использовать "большие данные", но как, где, насколько большой будет эффект — непонятно вовсе. Это, например, система национальных счетов. И здесь мы только ведем консультации, начинаем думать в этом направлении.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 есть </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третий, промежуточный тип проектов</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где понятно, что "большие данные" можно и нужно использовать, но конкретные подходы и технологии пока не определены. По этому направлению мы заказываем дополнительные исследования. Например, статистика туризма — из этой категории проектов. Понятно, что "большие данные" позволят очень существенно улучшить статистику туризма, но надо очень аккуратно совместить международную методологию с новыми источниками данных и нашими возможностями их использовать и обрабатывать. После проведения исследований все это постепенно оформится уже в виде проекта.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5488032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3B6813-7839-4A62-93F4-5628A305D83D}"/>
              </a:ext>
            </a:extLst>
          </p:cNvPr>
          <p:cNvSpPr>
            <a:spLocks noGrp="1"/>
          </p:cNvSpPr>
          <p:nvPr>
            <p:ph type="title"/>
          </p:nvPr>
        </p:nvSpPr>
        <p:spPr>
          <a:xfrm>
            <a:off x="2592925" y="624110"/>
            <a:ext cx="8911687" cy="654274"/>
          </a:xfrm>
        </p:spPr>
        <p:txBody>
          <a:bodyPr/>
          <a:lstStyle/>
          <a:p>
            <a:r>
              <a:rPr lang="ru-RU" b="1" dirty="0">
                <a:solidFill>
                  <a:srgbClr val="000000"/>
                </a:solidFill>
                <a:latin typeface="Times New Roman" panose="02020603050405020304" pitchFamily="18" charset="0"/>
                <a:ea typeface="Times New Roman" panose="02020603050405020304" pitchFamily="18" charset="0"/>
              </a:rPr>
              <a:t>Росстат — не совсем обычное ведомство</a:t>
            </a:r>
            <a:endParaRPr lang="ru-RU" dirty="0"/>
          </a:p>
        </p:txBody>
      </p:sp>
      <p:sp>
        <p:nvSpPr>
          <p:cNvPr id="3" name="Объект 2">
            <a:extLst>
              <a:ext uri="{FF2B5EF4-FFF2-40B4-BE49-F238E27FC236}">
                <a16:creationId xmlns:a16="http://schemas.microsoft.com/office/drawing/2014/main" id="{93F8F1A4-D020-4896-BEFA-105FA91D5EAD}"/>
              </a:ext>
            </a:extLst>
          </p:cNvPr>
          <p:cNvSpPr>
            <a:spLocks noGrp="1"/>
          </p:cNvSpPr>
          <p:nvPr>
            <p:ph idx="1"/>
          </p:nvPr>
        </p:nvSpPr>
        <p:spPr>
          <a:xfrm>
            <a:off x="1728078" y="1479326"/>
            <a:ext cx="8915400" cy="3777622"/>
          </a:xfrm>
        </p:spPr>
        <p:txBody>
          <a:bodyPr/>
          <a:lstStyle/>
          <a:p>
            <a:r>
              <a:rPr lang="ru-RU" sz="2400" dirty="0">
                <a:solidFill>
                  <a:srgbClr val="000000"/>
                </a:solidFill>
                <a:effectLst/>
                <a:latin typeface="Times New Roman" panose="02020603050405020304" pitchFamily="18" charset="0"/>
                <a:ea typeface="Times New Roman" panose="02020603050405020304" pitchFamily="18" charset="0"/>
              </a:rPr>
              <a:t>Это скорее производство, фабрика данных. И в своей работе Росстат всегда должен ориентироваться на потребности пользователей нашей информации. </a:t>
            </a:r>
          </a:p>
          <a:p>
            <a:r>
              <a:rPr lang="ru-RU" sz="2400" dirty="0">
                <a:solidFill>
                  <a:srgbClr val="000000"/>
                </a:solidFill>
                <a:effectLst/>
                <a:latin typeface="Times New Roman" panose="02020603050405020304" pitchFamily="18" charset="0"/>
                <a:ea typeface="Times New Roman" panose="02020603050405020304" pitchFamily="18" charset="0"/>
              </a:rPr>
              <a:t>Поэтому сейчас задача — сформировать интерфейс взаимодействия с пользователями, выстроить постоянный диалог с нашими потребителями. Нужно понимать их требования, тем более в условиях стремительно меняющегося мира.</a:t>
            </a:r>
            <a:r>
              <a:rPr lang="ru-RU"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endParaRPr lang="ru-RU" dirty="0"/>
          </a:p>
        </p:txBody>
      </p:sp>
    </p:spTree>
    <p:extLst>
      <p:ext uri="{BB962C8B-B14F-4D97-AF65-F5344CB8AC3E}">
        <p14:creationId xmlns:p14="http://schemas.microsoft.com/office/powerpoint/2010/main" val="32316945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2C3610-219B-461D-BC2C-5AEEB3BC3154}"/>
              </a:ext>
            </a:extLst>
          </p:cNvPr>
          <p:cNvSpPr>
            <a:spLocks noGrp="1"/>
          </p:cNvSpPr>
          <p:nvPr>
            <p:ph type="title"/>
          </p:nvPr>
        </p:nvSpPr>
        <p:spPr>
          <a:xfrm>
            <a:off x="2592925" y="624110"/>
            <a:ext cx="8911687" cy="876216"/>
          </a:xfrm>
        </p:spPr>
        <p:txBody>
          <a:bodyPr>
            <a:normAutofit/>
          </a:bodyPr>
          <a:lstStyle/>
          <a:p>
            <a:r>
              <a:rPr lang="ru-RU" sz="2800" b="1" dirty="0"/>
              <a:t>Международное содружество</a:t>
            </a:r>
          </a:p>
        </p:txBody>
      </p:sp>
      <p:sp>
        <p:nvSpPr>
          <p:cNvPr id="3" name="Объект 2">
            <a:extLst>
              <a:ext uri="{FF2B5EF4-FFF2-40B4-BE49-F238E27FC236}">
                <a16:creationId xmlns:a16="http://schemas.microsoft.com/office/drawing/2014/main" id="{32136799-F999-4CD8-A769-AAE46FF1C70B}"/>
              </a:ext>
            </a:extLst>
          </p:cNvPr>
          <p:cNvSpPr>
            <a:spLocks noGrp="1"/>
          </p:cNvSpPr>
          <p:nvPr>
            <p:ph idx="1"/>
          </p:nvPr>
        </p:nvSpPr>
        <p:spPr>
          <a:xfrm>
            <a:off x="1518082" y="1606858"/>
            <a:ext cx="9986530" cy="4304364"/>
          </a:xfrm>
        </p:spPr>
        <p:txBody>
          <a:bodyPr/>
          <a:lstStyle/>
          <a:p>
            <a:r>
              <a:rPr lang="ru-RU" sz="2000" dirty="0">
                <a:solidFill>
                  <a:srgbClr val="000000"/>
                </a:solidFill>
                <a:effectLst/>
                <a:latin typeface="Times New Roman" panose="02020603050405020304" pitchFamily="18" charset="0"/>
                <a:ea typeface="Times New Roman" panose="02020603050405020304" pitchFamily="18" charset="0"/>
              </a:rPr>
              <a:t>Говоря о международном сотрудничестве, у Росстата </a:t>
            </a:r>
            <a:r>
              <a:rPr lang="ru-RU" sz="2000" b="1" dirty="0">
                <a:solidFill>
                  <a:srgbClr val="000000"/>
                </a:solidFill>
                <a:effectLst/>
                <a:latin typeface="Times New Roman" panose="02020603050405020304" pitchFamily="18" charset="0"/>
                <a:ea typeface="Times New Roman" panose="02020603050405020304" pitchFamily="18" charset="0"/>
              </a:rPr>
              <a:t>очень серьезный авторитет </a:t>
            </a:r>
            <a:r>
              <a:rPr lang="ru-RU" sz="2000" dirty="0">
                <a:solidFill>
                  <a:srgbClr val="000000"/>
                </a:solidFill>
                <a:effectLst/>
                <a:latin typeface="Times New Roman" panose="02020603050405020304" pitchFamily="18" charset="0"/>
                <a:ea typeface="Times New Roman" panose="02020603050405020304" pitchFamily="18" charset="0"/>
              </a:rPr>
              <a:t>на международной арене среди других национальных служб статистики.</a:t>
            </a:r>
          </a:p>
          <a:p>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Нет статистической службы, которая являлась бы для нас безусловным примером для того, чтобы просто взять и перенести всю ее практику. Но в каждой национальной службе есть какие-то свои направления, нюансы, аспекты — по методологии и выстраиванию процессов, которые нужно забирать и использовать у нас</a:t>
            </a:r>
            <a:r>
              <a:rPr lang="ru-RU"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Поэтому и дальше будем усиливать наши международные активности.</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38509721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539F35-62A0-4098-9487-1E878C3F1557}"/>
              </a:ext>
            </a:extLst>
          </p:cNvPr>
          <p:cNvSpPr>
            <a:spLocks noGrp="1"/>
          </p:cNvSpPr>
          <p:nvPr>
            <p:ph type="title"/>
          </p:nvPr>
        </p:nvSpPr>
        <p:spPr>
          <a:xfrm>
            <a:off x="2592925" y="624110"/>
            <a:ext cx="8911687" cy="556620"/>
          </a:xfrm>
        </p:spPr>
        <p:txBody>
          <a:bodyPr>
            <a:normAutofit/>
          </a:bodyPr>
          <a:lstStyle/>
          <a:p>
            <a:r>
              <a:rPr lang="ru-RU" sz="2800" b="1" dirty="0"/>
              <a:t>Профессия «статистик»</a:t>
            </a:r>
          </a:p>
        </p:txBody>
      </p:sp>
      <p:sp>
        <p:nvSpPr>
          <p:cNvPr id="3" name="Объект 2">
            <a:extLst>
              <a:ext uri="{FF2B5EF4-FFF2-40B4-BE49-F238E27FC236}">
                <a16:creationId xmlns:a16="http://schemas.microsoft.com/office/drawing/2014/main" id="{AD686E9B-2B46-4A1A-8219-CD5DC7820446}"/>
              </a:ext>
            </a:extLst>
          </p:cNvPr>
          <p:cNvSpPr>
            <a:spLocks noGrp="1"/>
          </p:cNvSpPr>
          <p:nvPr>
            <p:ph idx="1"/>
          </p:nvPr>
        </p:nvSpPr>
        <p:spPr>
          <a:xfrm>
            <a:off x="1634587" y="1627573"/>
            <a:ext cx="8915400" cy="2988815"/>
          </a:xfrm>
        </p:spPr>
        <p:txBody>
          <a:bodyPr/>
          <a:lstStyle/>
          <a:p>
            <a:r>
              <a:rPr lang="ru-RU" sz="1800" b="1" dirty="0">
                <a:solidFill>
                  <a:srgbClr val="000000"/>
                </a:solidFill>
                <a:effectLst/>
                <a:latin typeface="Times New Roman" panose="02020603050405020304" pitchFamily="18" charset="0"/>
                <a:ea typeface="Times New Roman" panose="02020603050405020304" pitchFamily="18" charset="0"/>
              </a:rPr>
              <a:t>профессия статистика за рубежом </a:t>
            </a:r>
            <a:r>
              <a:rPr lang="ru-RU" sz="1800" dirty="0">
                <a:solidFill>
                  <a:srgbClr val="000000"/>
                </a:solidFill>
                <a:effectLst/>
                <a:latin typeface="Times New Roman" panose="02020603050405020304" pitchFamily="18" charset="0"/>
                <a:ea typeface="Times New Roman" panose="02020603050405020304" pitchFamily="18" charset="0"/>
              </a:rPr>
              <a:t>в ряде международных рейтингов профессий входит в топ-10. Нам, конечно, надо немного по-другому позиционировать это направление обучения. Сегодня везде востребованы специалисты по работе с данными. Требуется серьезно усовершенствовать систему образования. Важно, чтобы выпускники вузов выходили с теми знаниями и компетенциями, которые нужны и нам, и рынку. Планируется сотрудничать со всеми ключевыми российскими вузами, с некоторыми из них уже готовим дорожные карты. В том числе поддерживаем открытие новых кафедр статистики. Также необходимо активно идти в вузы: у нас огромные компетенции, которыми нужно делиться с молодыми специалистами. </a:t>
            </a:r>
            <a:endParaRPr lang="ru-RU" dirty="0"/>
          </a:p>
        </p:txBody>
      </p:sp>
    </p:spTree>
    <p:extLst>
      <p:ext uri="{BB962C8B-B14F-4D97-AF65-F5344CB8AC3E}">
        <p14:creationId xmlns:p14="http://schemas.microsoft.com/office/powerpoint/2010/main" val="14560580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9154" name="Picture 2" descr="Специальность «Статистика»"/>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1213" y="106533"/>
            <a:ext cx="10208938" cy="641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1669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EE25C7-D876-4CD0-9DE7-8CF05B95F91A}"/>
              </a:ext>
            </a:extLst>
          </p:cNvPr>
          <p:cNvSpPr>
            <a:spLocks noGrp="1"/>
          </p:cNvSpPr>
          <p:nvPr>
            <p:ph type="title"/>
          </p:nvPr>
        </p:nvSpPr>
        <p:spPr>
          <a:xfrm>
            <a:off x="2592925" y="624110"/>
            <a:ext cx="8911687" cy="583253"/>
          </a:xfrm>
        </p:spPr>
        <p:txBody>
          <a:bodyPr>
            <a:normAutofit fontScale="90000"/>
          </a:bodyPr>
          <a:lstStyle/>
          <a:p>
            <a:r>
              <a:rPr lang="ru-RU" b="1" dirty="0"/>
              <a:t>Направления работ</a:t>
            </a:r>
          </a:p>
        </p:txBody>
      </p:sp>
      <p:sp>
        <p:nvSpPr>
          <p:cNvPr id="3" name="Объект 2">
            <a:extLst>
              <a:ext uri="{FF2B5EF4-FFF2-40B4-BE49-F238E27FC236}">
                <a16:creationId xmlns:a16="http://schemas.microsoft.com/office/drawing/2014/main" id="{4F73AB5F-61C8-4954-B95C-708F46E3900F}"/>
              </a:ext>
            </a:extLst>
          </p:cNvPr>
          <p:cNvSpPr>
            <a:spLocks noGrp="1"/>
          </p:cNvSpPr>
          <p:nvPr>
            <p:ph idx="1"/>
          </p:nvPr>
        </p:nvSpPr>
        <p:spPr>
          <a:xfrm>
            <a:off x="2254928" y="1473693"/>
            <a:ext cx="9249684" cy="4437529"/>
          </a:xfrm>
        </p:spPr>
        <p:txBody>
          <a:bodyPr/>
          <a:lstStyle/>
          <a:p>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Запланирован комплекс мер, которые отражены в стратегии развития Росстата. </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Первое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электронный сбор отчетности, постепенно будем отказываться от бумаги и переходить исключительно в электронный формат. Понятно, что это позволит сократить количество ошибок, ускорит сбор информации и сделает процесс сбора данных более прозрачным.</a:t>
            </a:r>
          </a:p>
          <a:p>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Кроме того, это позволит внедрить </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более качественный форматно-логический контроль</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Многие ошибки будут выявляться уже в момент приема отчетности и сразу возвращаться на доработку.</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907740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8EE097C-52DC-4E0F-B982-F9D2279811B8}"/>
              </a:ext>
            </a:extLst>
          </p:cNvPr>
          <p:cNvSpPr>
            <a:spLocks noGrp="1"/>
          </p:cNvSpPr>
          <p:nvPr>
            <p:ph idx="1"/>
          </p:nvPr>
        </p:nvSpPr>
        <p:spPr>
          <a:xfrm>
            <a:off x="1896754" y="979503"/>
            <a:ext cx="8915400" cy="3777622"/>
          </a:xfrm>
        </p:spPr>
        <p:txBody>
          <a:bodyPr>
            <a:normAutofit/>
          </a:bodyPr>
          <a:lstStyle/>
          <a:p>
            <a:pPr indent="0" algn="just">
              <a:lnSpc>
                <a:spcPct val="115000"/>
              </a:lnSpc>
              <a:buNone/>
            </a:pPr>
            <a:r>
              <a:rPr lang="ru-RU" sz="4800" b="1" dirty="0">
                <a:effectLst/>
                <a:latin typeface="Times New Roman" panose="02020603050405020304" pitchFamily="18" charset="0"/>
                <a:ea typeface="Calibri" panose="020F0502020204030204" pitchFamily="34" charset="0"/>
                <a:cs typeface="Times New Roman" panose="02020603050405020304" pitchFamily="18" charset="0"/>
              </a:rPr>
              <a:t>Цифровая экономика</a:t>
            </a:r>
            <a:endParaRPr lang="ru-RU" sz="4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8502102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51B04C2-B4C8-4CCB-85FA-73E487920DEF}"/>
              </a:ext>
            </a:extLst>
          </p:cNvPr>
          <p:cNvSpPr>
            <a:spLocks noGrp="1"/>
          </p:cNvSpPr>
          <p:nvPr>
            <p:ph idx="1"/>
          </p:nvPr>
        </p:nvSpPr>
        <p:spPr>
          <a:xfrm>
            <a:off x="2056551" y="908482"/>
            <a:ext cx="8915400" cy="4897514"/>
          </a:xfrm>
        </p:spPr>
        <p:txBody>
          <a:bodyPr>
            <a:normAutofit fontScale="92500" lnSpcReduction="20000"/>
          </a:bodyPr>
          <a:lstStyle/>
          <a:p>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Второе направление работы</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вопросы ответственности предприятий. Мы сейчас работаем над автоматизацией процесса претензионной работы. Можно привести пример — видеофиксация нарушений Правил дорожного движения. Сотрудник ГИБДД рассматривает материалы дистанционно, приходит штраф, и его необходимо оплатить.</a:t>
            </a:r>
          </a:p>
          <a:p>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 вопросах предоставления первичных данных компаниями должен действовать такой же принцип</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Если отчетность не сдана вовремя, то нужно автоматически выставлять штрафные санкции. Сегодня уже предусмотрены достаточно серьезные штрафы, но </a:t>
            </a:r>
            <a:r>
              <a:rPr lang="ru-RU"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строгость наказания у нас компенсируется необязательностью выставления этого самого штрафа</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Работа по выставлению претензии трудоемкая и отнимает много времени, требует вовлечения большого количества сотрудников. При этом срок давности по таким нарушениям составляет всего два месяца. За два месяца мы чаще всего просто не успеваем реализовать весь необходимый комплекс мероприятий. </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Поэтому здесь будет несколько шагов, несколько этапов</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ru-RU"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На первом этапе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увеличим срок претензионной давности</a:t>
            </a:r>
            <a:r>
              <a:rPr lang="ru-RU"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на следующем этапе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будем постепенно автоматизировать всю процедуру выставления претензий. </a:t>
            </a:r>
            <a:r>
              <a:rPr lang="ru-RU"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Главным здесь является не вопрос величины ответственности, а вопрос ее неотвратимости</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Все прекрасно знают, что если не сдать отчет в Налоговую службу, то санкции неминуемы. А статистика подается по остаточному принципу. Этот подход надо кардинально менять.</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39974123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FB5EF46-FE33-46C0-AA58-05A1772E0E87}"/>
              </a:ext>
            </a:extLst>
          </p:cNvPr>
          <p:cNvSpPr>
            <a:spLocks noGrp="1"/>
          </p:cNvSpPr>
          <p:nvPr>
            <p:ph idx="1"/>
          </p:nvPr>
        </p:nvSpPr>
        <p:spPr>
          <a:xfrm>
            <a:off x="1950020" y="837460"/>
            <a:ext cx="8915400" cy="3777622"/>
          </a:xfrm>
        </p:spPr>
        <p:txBody>
          <a:bodyPr/>
          <a:lstStyle/>
          <a:p>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Но важно не только выстраивать систему сбора информации и претензионной работы, но и одновременно сделать подготовку и подачу отчетности более комфортной для респондентов — сократить количество форм отчетности, устранить дублирование показателей, где-то установить более соответствующие реальной практике сроки подачи отчетности.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 отсюда в том числе возникает </a:t>
            </a:r>
            <a:r>
              <a:rPr lang="ru-RU"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третье направление работы, самое главное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это постепенный уход от традиционной отчетности в целом, не важно, бумажной или электронной. Постепенный переход к анализу административных данных и "больших данных", использование потоковой информации напрямую из информационных систем предприятий.</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8596489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D6FD9E-0CE3-4C90-B990-A7BBC2210FB5}"/>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6570C30E-F32E-4724-B1F1-84F0E8948101}"/>
              </a:ext>
            </a:extLst>
          </p:cNvPr>
          <p:cNvSpPr>
            <a:spLocks noGrp="1"/>
          </p:cNvSpPr>
          <p:nvPr>
            <p:ph idx="1"/>
          </p:nvPr>
        </p:nvSpPr>
        <p:spPr/>
        <p:txBody>
          <a:bodyPr/>
          <a:lstStyle/>
          <a:p>
            <a:endParaRPr lang="ru-RU"/>
          </a:p>
        </p:txBody>
      </p:sp>
    </p:spTree>
    <p:extLst>
      <p:ext uri="{BB962C8B-B14F-4D97-AF65-F5344CB8AC3E}">
        <p14:creationId xmlns:p14="http://schemas.microsoft.com/office/powerpoint/2010/main" val="34777652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5F7D143-FFD4-4987-ADD8-EB5E41AA4FA1}"/>
              </a:ext>
            </a:extLst>
          </p:cNvPr>
          <p:cNvSpPr>
            <a:spLocks noGrp="1"/>
          </p:cNvSpPr>
          <p:nvPr>
            <p:ph type="title"/>
          </p:nvPr>
        </p:nvSpPr>
        <p:spPr/>
        <p:txBody>
          <a:bodyPr/>
          <a:lstStyle/>
          <a:p>
            <a:r>
              <a:rPr lang="ru-RU" sz="3600" b="1" dirty="0">
                <a:effectLst/>
                <a:latin typeface="Times New Roman" panose="02020603050405020304" pitchFamily="18" charset="0"/>
                <a:ea typeface="Calibri" panose="020F0502020204030204" pitchFamily="34" charset="0"/>
                <a:cs typeface="Times New Roman" panose="02020603050405020304" pitchFamily="18" charset="0"/>
              </a:rPr>
              <a:t>Государственная политика РФ в области обеспечения ИБ.</a:t>
            </a:r>
            <a:endParaRPr lang="ru-RU" b="1" dirty="0"/>
          </a:p>
        </p:txBody>
      </p:sp>
      <p:sp>
        <p:nvSpPr>
          <p:cNvPr id="3" name="Объект 2">
            <a:extLst>
              <a:ext uri="{FF2B5EF4-FFF2-40B4-BE49-F238E27FC236}">
                <a16:creationId xmlns:a16="http://schemas.microsoft.com/office/drawing/2014/main" id="{57718C31-B27C-4577-911A-34A36044E476}"/>
              </a:ext>
            </a:extLst>
          </p:cNvPr>
          <p:cNvSpPr>
            <a:spLocks noGrp="1"/>
          </p:cNvSpPr>
          <p:nvPr>
            <p:ph idx="1"/>
          </p:nvPr>
        </p:nvSpPr>
        <p:spPr/>
        <p:txBody>
          <a:bodyPr/>
          <a:lstStyle/>
          <a:p>
            <a:endParaRPr lang="ru-RU"/>
          </a:p>
        </p:txBody>
      </p:sp>
    </p:spTree>
    <p:extLst>
      <p:ext uri="{BB962C8B-B14F-4D97-AF65-F5344CB8AC3E}">
        <p14:creationId xmlns:p14="http://schemas.microsoft.com/office/powerpoint/2010/main" val="9194482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5938" y="97654"/>
            <a:ext cx="9721048" cy="6454066"/>
          </a:xfrm>
        </p:spPr>
      </p:pic>
    </p:spTree>
    <p:extLst>
      <p:ext uri="{BB962C8B-B14F-4D97-AF65-F5344CB8AC3E}">
        <p14:creationId xmlns:p14="http://schemas.microsoft.com/office/powerpoint/2010/main" val="41366951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0629" y="221942"/>
            <a:ext cx="10386873" cy="5955021"/>
          </a:xfrm>
        </p:spPr>
      </p:pic>
    </p:spTree>
    <p:extLst>
      <p:ext uri="{BB962C8B-B14F-4D97-AF65-F5344CB8AC3E}">
        <p14:creationId xmlns:p14="http://schemas.microsoft.com/office/powerpoint/2010/main" val="42057846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365125"/>
            <a:ext cx="10400071" cy="5811838"/>
          </a:xfrm>
        </p:spPr>
      </p:pic>
    </p:spTree>
    <p:extLst>
      <p:ext uri="{BB962C8B-B14F-4D97-AF65-F5344CB8AC3E}">
        <p14:creationId xmlns:p14="http://schemas.microsoft.com/office/powerpoint/2010/main" val="29048419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3729" y="512609"/>
            <a:ext cx="10510684" cy="5811838"/>
          </a:xfrm>
        </p:spPr>
      </p:pic>
    </p:spTree>
    <p:extLst>
      <p:ext uri="{BB962C8B-B14F-4D97-AF65-F5344CB8AC3E}">
        <p14:creationId xmlns:p14="http://schemas.microsoft.com/office/powerpoint/2010/main" val="17137250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590104-0888-464B-8338-86D2483711E6}"/>
              </a:ext>
            </a:extLst>
          </p:cNvPr>
          <p:cNvSpPr>
            <a:spLocks noGrp="1"/>
          </p:cNvSpPr>
          <p:nvPr>
            <p:ph type="title"/>
          </p:nvPr>
        </p:nvSpPr>
        <p:spPr>
          <a:xfrm>
            <a:off x="2592925" y="624110"/>
            <a:ext cx="8911687" cy="716418"/>
          </a:xfrm>
        </p:spPr>
        <p:txBody>
          <a:bodyPr>
            <a:normAutofit/>
          </a:bodyPr>
          <a:lstStyle/>
          <a:p>
            <a:r>
              <a:rPr lang="ru-RU" sz="2000" b="1" dirty="0"/>
              <a:t>Структура органов </a:t>
            </a:r>
            <a:r>
              <a:rPr lang="ru-RU" sz="2000" b="1" dirty="0" err="1"/>
              <a:t>гос.власти</a:t>
            </a:r>
            <a:r>
              <a:rPr lang="ru-RU" sz="2000" b="1" dirty="0"/>
              <a:t>, обеспечивающих информационную безопасность в РФ</a:t>
            </a:r>
          </a:p>
        </p:txBody>
      </p:sp>
      <p:pic>
        <p:nvPicPr>
          <p:cNvPr id="4" name="Объект 3">
            <a:extLst>
              <a:ext uri="{FF2B5EF4-FFF2-40B4-BE49-F238E27FC236}">
                <a16:creationId xmlns:a16="http://schemas.microsoft.com/office/drawing/2014/main" id="{9603FF54-D4E3-4F54-BFB6-44A644ED1526}"/>
              </a:ext>
            </a:extLst>
          </p:cNvPr>
          <p:cNvPicPr>
            <a:picLocks noGrp="1" noChangeAspect="1"/>
          </p:cNvPicPr>
          <p:nvPr>
            <p:ph idx="1"/>
          </p:nvPr>
        </p:nvPicPr>
        <p:blipFill>
          <a:blip r:embed="rId2"/>
          <a:stretch>
            <a:fillRect/>
          </a:stretch>
        </p:blipFill>
        <p:spPr>
          <a:xfrm>
            <a:off x="2077375" y="1420427"/>
            <a:ext cx="9427237" cy="5069150"/>
          </a:xfrm>
          <a:prstGeom prst="rect">
            <a:avLst/>
          </a:prstGeom>
        </p:spPr>
      </p:pic>
    </p:spTree>
    <p:extLst>
      <p:ext uri="{BB962C8B-B14F-4D97-AF65-F5344CB8AC3E}">
        <p14:creationId xmlns:p14="http://schemas.microsoft.com/office/powerpoint/2010/main" val="21123941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4947" y="176981"/>
            <a:ext cx="9109277" cy="6039311"/>
          </a:xfrm>
        </p:spPr>
      </p:pic>
    </p:spTree>
    <p:extLst>
      <p:ext uri="{BB962C8B-B14F-4D97-AF65-F5344CB8AC3E}">
        <p14:creationId xmlns:p14="http://schemas.microsoft.com/office/powerpoint/2010/main" val="1663423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218" name="Picture 2" descr="https://ds02.infourok.ru/uploads/ex/0f1f/0003cc26-e423fbea/img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3995" y="443883"/>
            <a:ext cx="9809825" cy="5733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2753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78918D2-CFCD-439B-98E1-B16E75B39C1A}"/>
              </a:ext>
            </a:extLst>
          </p:cNvPr>
          <p:cNvSpPr>
            <a:spLocks noGrp="1"/>
          </p:cNvSpPr>
          <p:nvPr>
            <p:ph type="title"/>
          </p:nvPr>
        </p:nvSpPr>
        <p:spPr/>
        <p:txBody>
          <a:bodyPr/>
          <a:lstStyle/>
          <a:p>
            <a:r>
              <a:rPr lang="ru-RU" sz="3600" b="1" dirty="0">
                <a:effectLst/>
                <a:latin typeface="Times New Roman" panose="02020603050405020304" pitchFamily="18" charset="0"/>
                <a:ea typeface="Calibri" panose="020F0502020204030204" pitchFamily="34" charset="0"/>
                <a:cs typeface="Times New Roman" panose="02020603050405020304" pitchFamily="18" charset="0"/>
              </a:rPr>
              <a:t>Угрозы и риски, связанные с новыми информационными технологиями.</a:t>
            </a:r>
            <a:endParaRPr lang="ru-RU" b="1" dirty="0"/>
          </a:p>
        </p:txBody>
      </p:sp>
      <p:sp>
        <p:nvSpPr>
          <p:cNvPr id="3" name="Объект 2">
            <a:extLst>
              <a:ext uri="{FF2B5EF4-FFF2-40B4-BE49-F238E27FC236}">
                <a16:creationId xmlns:a16="http://schemas.microsoft.com/office/drawing/2014/main" id="{6720CE05-CA57-4C34-B935-8BCBD7036D6F}"/>
              </a:ext>
            </a:extLst>
          </p:cNvPr>
          <p:cNvSpPr>
            <a:spLocks noGrp="1"/>
          </p:cNvSpPr>
          <p:nvPr>
            <p:ph idx="1"/>
          </p:nvPr>
        </p:nvSpPr>
        <p:spPr/>
        <p:txBody>
          <a:bodyPr/>
          <a:lstStyle/>
          <a:p>
            <a:endParaRPr lang="ru-RU" dirty="0"/>
          </a:p>
        </p:txBody>
      </p:sp>
    </p:spTree>
    <p:extLst>
      <p:ext uri="{BB962C8B-B14F-4D97-AF65-F5344CB8AC3E}">
        <p14:creationId xmlns:p14="http://schemas.microsoft.com/office/powerpoint/2010/main" val="35211927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Стрелка вправо 10"/>
          <p:cNvSpPr/>
          <p:nvPr/>
        </p:nvSpPr>
        <p:spPr>
          <a:xfrm>
            <a:off x="2207568" y="1628800"/>
            <a:ext cx="3600400" cy="1872208"/>
          </a:xfrm>
          <a:prstGeom prst="rightArrow">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5"/>
          <p:cNvSpPr>
            <a:spLocks noGrp="1"/>
          </p:cNvSpPr>
          <p:nvPr>
            <p:ph type="title"/>
          </p:nvPr>
        </p:nvSpPr>
        <p:spPr>
          <a:xfrm>
            <a:off x="1919536" y="836712"/>
            <a:ext cx="8229600" cy="1066800"/>
          </a:xfrm>
        </p:spPr>
        <p:txBody>
          <a:bodyPr>
            <a:noAutofit/>
          </a:bodyPr>
          <a:lstStyle/>
          <a:p>
            <a:r>
              <a:rPr lang="ru-RU" dirty="0">
                <a:effectLst>
                  <a:outerShdw blurRad="38100" dist="38100" dir="2700000" algn="tl">
                    <a:srgbClr val="000000">
                      <a:alpha val="43137"/>
                    </a:srgbClr>
                  </a:outerShdw>
                </a:effectLst>
                <a:latin typeface="+mn-lt"/>
              </a:rPr>
              <a:t>Новые технологии – новые атаки</a:t>
            </a:r>
            <a:br>
              <a:rPr lang="ru-RU" dirty="0">
                <a:latin typeface="+mn-lt"/>
              </a:rPr>
            </a:br>
            <a:endParaRPr lang="ru-RU" dirty="0">
              <a:latin typeface="+mn-lt"/>
            </a:endParaRPr>
          </a:p>
        </p:txBody>
      </p:sp>
      <p:pic>
        <p:nvPicPr>
          <p:cNvPr id="8" name="Содержимое 7" descr="iran_aes_busher.jpg"/>
          <p:cNvPicPr>
            <a:picLocks noGrp="1" noChangeAspect="1"/>
          </p:cNvPicPr>
          <p:nvPr>
            <p:ph idx="1"/>
          </p:nvPr>
        </p:nvPicPr>
        <p:blipFill>
          <a:blip r:embed="rId2" cstate="print"/>
          <a:srcRect b="2380"/>
          <a:stretch>
            <a:fillRect/>
          </a:stretch>
        </p:blipFill>
        <p:spPr>
          <a:xfrm>
            <a:off x="1919537" y="3933056"/>
            <a:ext cx="3987209" cy="2592288"/>
          </a:xfrm>
          <a:prstGeom prst="rect">
            <a:avLst/>
          </a:prstGeom>
          <a:ln>
            <a:noFill/>
          </a:ln>
          <a:effectLst>
            <a:outerShdw blurRad="292100" dist="139700" dir="2700000" algn="tl" rotWithShape="0">
              <a:srgbClr val="333333">
                <a:alpha val="65000"/>
              </a:srgbClr>
            </a:outerShdw>
          </a:effectLst>
        </p:spPr>
      </p:pic>
      <p:pic>
        <p:nvPicPr>
          <p:cNvPr id="9" name="Рисунок 8" descr="380x214.jpg"/>
          <p:cNvPicPr>
            <a:picLocks noChangeAspect="1"/>
          </p:cNvPicPr>
          <p:nvPr/>
        </p:nvPicPr>
        <p:blipFill>
          <a:blip r:embed="rId3" cstate="print"/>
          <a:stretch>
            <a:fillRect/>
          </a:stretch>
        </p:blipFill>
        <p:spPr>
          <a:xfrm>
            <a:off x="6240017" y="1772816"/>
            <a:ext cx="4228111" cy="2381094"/>
          </a:xfrm>
          <a:prstGeom prst="rect">
            <a:avLst/>
          </a:prstGeom>
          <a:ln>
            <a:noFill/>
          </a:ln>
          <a:effectLst>
            <a:outerShdw blurRad="190500" algn="tl" rotWithShape="0">
              <a:srgbClr val="000000">
                <a:alpha val="70000"/>
              </a:srgbClr>
            </a:outerShdw>
          </a:effectLst>
        </p:spPr>
      </p:pic>
      <p:sp>
        <p:nvSpPr>
          <p:cNvPr id="10" name="Прямоугольник 9"/>
          <p:cNvSpPr/>
          <p:nvPr/>
        </p:nvSpPr>
        <p:spPr>
          <a:xfrm>
            <a:off x="2207568" y="2060849"/>
            <a:ext cx="4104456" cy="954107"/>
          </a:xfrm>
          <a:prstGeom prst="rect">
            <a:avLst/>
          </a:prstGeom>
        </p:spPr>
        <p:txBody>
          <a:bodyPr wrap="square">
            <a:spAutoFit/>
          </a:bodyPr>
          <a:lstStyle/>
          <a:p>
            <a:r>
              <a:rPr lang="ru-RU" sz="2800" dirty="0">
                <a:latin typeface="Times New Roman" pitchFamily="18" charset="0"/>
                <a:cs typeface="Times New Roman" pitchFamily="18" charset="0"/>
              </a:rPr>
              <a:t>Пресвитерианская больница Голливуда </a:t>
            </a:r>
          </a:p>
        </p:txBody>
      </p:sp>
      <p:sp>
        <p:nvSpPr>
          <p:cNvPr id="12" name="Стрелка вправо 11"/>
          <p:cNvSpPr/>
          <p:nvPr/>
        </p:nvSpPr>
        <p:spPr>
          <a:xfrm rot="10800000">
            <a:off x="6456040" y="4509120"/>
            <a:ext cx="3600400" cy="1872208"/>
          </a:xfrm>
          <a:prstGeom prst="rightArrow">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ru-RU" dirty="0"/>
          </a:p>
        </p:txBody>
      </p:sp>
      <p:sp>
        <p:nvSpPr>
          <p:cNvPr id="13" name="Прямоугольник 12"/>
          <p:cNvSpPr/>
          <p:nvPr/>
        </p:nvSpPr>
        <p:spPr>
          <a:xfrm>
            <a:off x="7320137" y="5157192"/>
            <a:ext cx="2411045" cy="523220"/>
          </a:xfrm>
          <a:prstGeom prst="rect">
            <a:avLst/>
          </a:prstGeom>
        </p:spPr>
        <p:txBody>
          <a:bodyPr wrap="none">
            <a:spAutoFit/>
          </a:bodyPr>
          <a:lstStyle/>
          <a:p>
            <a:r>
              <a:rPr lang="ru-RU" sz="2800" dirty="0">
                <a:latin typeface="Times New Roman" pitchFamily="18" charset="0"/>
                <a:cs typeface="Times New Roman" pitchFamily="18" charset="0"/>
              </a:rPr>
              <a:t>АЭС в </a:t>
            </a:r>
            <a:r>
              <a:rPr lang="ru-RU" sz="2800" dirty="0" err="1">
                <a:latin typeface="Times New Roman" pitchFamily="18" charset="0"/>
                <a:cs typeface="Times New Roman" pitchFamily="18" charset="0"/>
              </a:rPr>
              <a:t>Бушере</a:t>
            </a:r>
            <a:endParaRPr lang="ru-RU" sz="2800" dirty="0">
              <a:latin typeface="Times New Roman" pitchFamily="18" charset="0"/>
              <a:cs typeface="Times New Roman" pitchFamily="18" charset="0"/>
            </a:endParaRPr>
          </a:p>
        </p:txBody>
      </p:sp>
    </p:spTree>
    <p:extLst>
      <p:ext uri="{BB962C8B-B14F-4D97-AF65-F5344CB8AC3E}">
        <p14:creationId xmlns:p14="http://schemas.microsoft.com/office/powerpoint/2010/main" val="24625504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991544" y="692696"/>
            <a:ext cx="8229600" cy="1066800"/>
          </a:xfrm>
        </p:spPr>
        <p:txBody>
          <a:bodyPr>
            <a:normAutofit/>
          </a:bodyPr>
          <a:lstStyle/>
          <a:p>
            <a:r>
              <a:rPr lang="ru-RU" dirty="0">
                <a:effectLst>
                  <a:outerShdw blurRad="38100" dist="38100" dir="2700000" algn="tl">
                    <a:srgbClr val="000000">
                      <a:alpha val="43137"/>
                    </a:srgbClr>
                  </a:outerShdw>
                </a:effectLst>
                <a:latin typeface="+mn-lt"/>
              </a:rPr>
              <a:t>Угрозы АСУ ТП</a:t>
            </a:r>
          </a:p>
        </p:txBody>
      </p:sp>
      <p:sp>
        <p:nvSpPr>
          <p:cNvPr id="7" name="Содержимое 6"/>
          <p:cNvSpPr>
            <a:spLocks noGrp="1"/>
          </p:cNvSpPr>
          <p:nvPr>
            <p:ph idx="1"/>
          </p:nvPr>
        </p:nvSpPr>
        <p:spPr>
          <a:xfrm>
            <a:off x="933132" y="1625600"/>
            <a:ext cx="9836468" cy="3777622"/>
          </a:xfrm>
        </p:spPr>
        <p:txBody>
          <a:bodyPr>
            <a:noAutofit/>
          </a:bodyPr>
          <a:lstStyle/>
          <a:p>
            <a:pPr>
              <a:lnSpc>
                <a:spcPct val="150000"/>
              </a:lnSpc>
            </a:pPr>
            <a:r>
              <a:rPr lang="ru-RU" sz="2800" b="1" dirty="0">
                <a:latin typeface="Times New Roman" pitchFamily="18" charset="0"/>
                <a:cs typeface="Times New Roman" pitchFamily="18" charset="0"/>
              </a:rPr>
              <a:t>несанкционированное управление технологическими процессами;</a:t>
            </a:r>
          </a:p>
          <a:p>
            <a:pPr>
              <a:lnSpc>
                <a:spcPct val="150000"/>
              </a:lnSpc>
            </a:pPr>
            <a:r>
              <a:rPr lang="ru-RU" sz="2800" b="1" dirty="0">
                <a:latin typeface="Times New Roman" pitchFamily="18" charset="0"/>
                <a:cs typeface="Times New Roman" pitchFamily="18" charset="0"/>
              </a:rPr>
              <a:t>несанкционированное выполнение последовательности взаимозависимых операций;</a:t>
            </a:r>
          </a:p>
          <a:p>
            <a:pPr>
              <a:lnSpc>
                <a:spcPct val="150000"/>
              </a:lnSpc>
            </a:pPr>
            <a:r>
              <a:rPr lang="ru-RU" sz="2800" b="1" dirty="0">
                <a:latin typeface="Times New Roman" pitchFamily="18" charset="0"/>
                <a:cs typeface="Times New Roman" pitchFamily="18" charset="0"/>
              </a:rPr>
              <a:t>искажение/блокирование контрольной информации технологических процессов.</a:t>
            </a:r>
          </a:p>
        </p:txBody>
      </p:sp>
    </p:spTree>
    <p:extLst>
      <p:ext uri="{BB962C8B-B14F-4D97-AF65-F5344CB8AC3E}">
        <p14:creationId xmlns:p14="http://schemas.microsoft.com/office/powerpoint/2010/main" val="16376930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t>Мнение аналитиков (прогноз 2013 г.)</a:t>
            </a:r>
          </a:p>
        </p:txBody>
      </p:sp>
      <p:sp>
        <p:nvSpPr>
          <p:cNvPr id="3" name="Объект 2"/>
          <p:cNvSpPr>
            <a:spLocks noGrp="1"/>
          </p:cNvSpPr>
          <p:nvPr>
            <p:ph idx="1"/>
          </p:nvPr>
        </p:nvSpPr>
        <p:spPr>
          <a:xfrm>
            <a:off x="1584960" y="2133600"/>
            <a:ext cx="9919652" cy="3777622"/>
          </a:xfrm>
        </p:spPr>
        <p:txBody>
          <a:bodyPr>
            <a:noAutofit/>
          </a:bodyPr>
          <a:lstStyle/>
          <a:p>
            <a:r>
              <a:rPr lang="ru-RU" sz="2800" b="1" dirty="0"/>
              <a:t>По мнению аналитиков</a:t>
            </a:r>
            <a:r>
              <a:rPr lang="ru-RU" sz="2800" dirty="0"/>
              <a:t>, за ближайшие 7 лет хакеры научатся взламывать множество цифровых устройств, среди которых будут не только компьютеризированные автомобили, но и медицинские приборы, имплантаты и </a:t>
            </a:r>
            <a:r>
              <a:rPr lang="ru-RU" sz="2800" dirty="0" err="1"/>
              <a:t>беспилотники</a:t>
            </a:r>
            <a:r>
              <a:rPr lang="ru-RU" sz="2800" dirty="0"/>
              <a:t>. Согласно проекту к 2020 г. черта между </a:t>
            </a:r>
            <a:r>
              <a:rPr lang="ru-RU" sz="2800" dirty="0" err="1"/>
              <a:t>кибератакой</a:t>
            </a:r>
            <a:r>
              <a:rPr lang="ru-RU" sz="2800" dirty="0"/>
              <a:t> и физическим нападением на человека во многих случаях будет стерта. </a:t>
            </a:r>
          </a:p>
        </p:txBody>
      </p:sp>
      <p:sp>
        <p:nvSpPr>
          <p:cNvPr id="4" name="Номер слайда 3"/>
          <p:cNvSpPr>
            <a:spLocks noGrp="1"/>
          </p:cNvSpPr>
          <p:nvPr>
            <p:ph type="sldNum" sz="quarter" idx="12"/>
          </p:nvPr>
        </p:nvSpPr>
        <p:spPr/>
        <p:txBody>
          <a:bodyPr/>
          <a:lstStyle/>
          <a:p>
            <a:fld id="{725C68B6-61C2-468F-89AB-4B9F7531AA68}" type="slidenum">
              <a:rPr lang="ru-RU" smtClean="0"/>
              <a:pPr/>
              <a:t>73</a:t>
            </a:fld>
            <a:endParaRPr lang="ru-RU"/>
          </a:p>
        </p:txBody>
      </p:sp>
    </p:spTree>
    <p:extLst>
      <p:ext uri="{BB962C8B-B14F-4D97-AF65-F5344CB8AC3E}">
        <p14:creationId xmlns:p14="http://schemas.microsoft.com/office/powerpoint/2010/main" val="38008987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2584EC-EBCD-4167-B023-D54E2DE14038}"/>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CB3C6367-7317-403E-A07F-DE540555D007}"/>
              </a:ext>
            </a:extLst>
          </p:cNvPr>
          <p:cNvSpPr>
            <a:spLocks noGrp="1"/>
          </p:cNvSpPr>
          <p:nvPr>
            <p:ph idx="1"/>
          </p:nvPr>
        </p:nvSpPr>
        <p:spPr/>
        <p:txBody>
          <a:bodyPr/>
          <a:lstStyle/>
          <a:p>
            <a:endParaRPr lang="ru-RU" dirty="0"/>
          </a:p>
        </p:txBody>
      </p:sp>
    </p:spTree>
    <p:extLst>
      <p:ext uri="{BB962C8B-B14F-4D97-AF65-F5344CB8AC3E}">
        <p14:creationId xmlns:p14="http://schemas.microsoft.com/office/powerpoint/2010/main" val="32706507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b="1" dirty="0"/>
              <a:t>Эксперты считают, что наиболее распространенными компьютерными атаками станут:</a:t>
            </a:r>
            <a:br>
              <a:rPr lang="ru-RU" sz="2800" b="1" dirty="0"/>
            </a:br>
            <a:endParaRPr lang="ru-RU" sz="2800" dirty="0"/>
          </a:p>
        </p:txBody>
      </p:sp>
      <p:sp>
        <p:nvSpPr>
          <p:cNvPr id="3" name="Объект 2"/>
          <p:cNvSpPr>
            <a:spLocks noGrp="1"/>
          </p:cNvSpPr>
          <p:nvPr>
            <p:ph idx="1"/>
          </p:nvPr>
        </p:nvSpPr>
        <p:spPr>
          <a:xfrm>
            <a:off x="2620203" y="2106967"/>
            <a:ext cx="8915400" cy="3777622"/>
          </a:xfrm>
        </p:spPr>
        <p:txBody>
          <a:bodyPr/>
          <a:lstStyle/>
          <a:p>
            <a:r>
              <a:rPr lang="ru-RU" b="1" dirty="0"/>
              <a:t>Взломы при помощи </a:t>
            </a:r>
            <a:r>
              <a:rPr lang="ru-RU" b="1" dirty="0" err="1"/>
              <a:t>крэмблеров</a:t>
            </a:r>
            <a:r>
              <a:rPr lang="ru-RU" b="1" dirty="0"/>
              <a:t> для распознавания настроения пользователей, симуляции дистанционного присутствия, технологии </a:t>
            </a:r>
            <a:r>
              <a:rPr lang="en-US" b="1" dirty="0"/>
              <a:t>Near Field Communication</a:t>
            </a:r>
            <a:r>
              <a:rPr lang="ru-RU" b="1" dirty="0"/>
              <a:t>. </a:t>
            </a:r>
          </a:p>
          <a:p>
            <a:r>
              <a:rPr lang="ru-RU" b="1" dirty="0"/>
              <a:t>Распределенные </a:t>
            </a:r>
            <a:r>
              <a:rPr lang="ru-RU" b="1" dirty="0" err="1"/>
              <a:t>DoS</a:t>
            </a:r>
            <a:r>
              <a:rPr lang="ru-RU" b="1" dirty="0"/>
              <a:t>-атаки через облачные сервисы.</a:t>
            </a:r>
          </a:p>
          <a:p>
            <a:r>
              <a:rPr lang="ru-RU" b="1" dirty="0"/>
              <a:t>Использование облачных </a:t>
            </a:r>
            <a:r>
              <a:rPr lang="ru-RU" b="1" dirty="0" err="1"/>
              <a:t>ботнетов</a:t>
            </a:r>
            <a:r>
              <a:rPr lang="ru-RU" b="1" dirty="0"/>
              <a:t> и чужих вычислительных ресурсов.</a:t>
            </a:r>
          </a:p>
          <a:p>
            <a:r>
              <a:rPr lang="ru-RU" b="1" dirty="0"/>
              <a:t>Физические атаки на дата-центры и точки обмена трафиком.</a:t>
            </a:r>
          </a:p>
          <a:p>
            <a:r>
              <a:rPr lang="ru-RU" b="1" dirty="0"/>
              <a:t>Электронные атаки на критическую инфраструктуру, включая источники энергии, транспорт и информационные службы.</a:t>
            </a:r>
          </a:p>
          <a:p>
            <a:r>
              <a:rPr lang="ru-RU" b="1" dirty="0" err="1"/>
              <a:t>Микропреступность</a:t>
            </a:r>
            <a:r>
              <a:rPr lang="ru-RU" b="1" dirty="0"/>
              <a:t>, включая воровство и генерацию фальшивых микроплатежей</a:t>
            </a:r>
          </a:p>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75</a:t>
            </a:fld>
            <a:endParaRPr lang="ru-RU"/>
          </a:p>
        </p:txBody>
      </p:sp>
    </p:spTree>
    <p:extLst>
      <p:ext uri="{BB962C8B-B14F-4D97-AF65-F5344CB8AC3E}">
        <p14:creationId xmlns:p14="http://schemas.microsoft.com/office/powerpoint/2010/main" val="21455835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981200" y="908720"/>
            <a:ext cx="8229600" cy="5665816"/>
          </a:xfrm>
        </p:spPr>
        <p:txBody>
          <a:bodyPr>
            <a:normAutofit fontScale="77500" lnSpcReduction="20000"/>
          </a:bodyPr>
          <a:lstStyle/>
          <a:p>
            <a:r>
              <a:rPr lang="ru-RU" sz="3500" b="1" dirty="0" err="1"/>
              <a:t>Биовзломы</a:t>
            </a:r>
            <a:r>
              <a:rPr lang="ru-RU" sz="3500" b="1" dirty="0"/>
              <a:t> элементов многофакторной аутентификации.</a:t>
            </a:r>
          </a:p>
          <a:p>
            <a:r>
              <a:rPr lang="ru-RU" sz="3500" b="1" dirty="0"/>
              <a:t>Насилие против людей с использованием компьютеров, появление вредоносных программ для людей.</a:t>
            </a:r>
          </a:p>
          <a:p>
            <a:r>
              <a:rPr lang="ru-RU" sz="3500" b="1" dirty="0"/>
              <a:t>Войны </a:t>
            </a:r>
            <a:r>
              <a:rPr lang="ru-RU" sz="3500" b="1" dirty="0" err="1"/>
              <a:t>кибергруппировок</a:t>
            </a:r>
            <a:r>
              <a:rPr lang="ru-RU" sz="3500" b="1" dirty="0"/>
              <a:t>.</a:t>
            </a:r>
          </a:p>
          <a:p>
            <a:r>
              <a:rPr lang="ru-RU" sz="3500" b="1" dirty="0"/>
              <a:t>Продвинутая криминалистическая разведка, включая дата-</a:t>
            </a:r>
            <a:r>
              <a:rPr lang="ru-RU" sz="3500" b="1" dirty="0" err="1"/>
              <a:t>майнинг</a:t>
            </a:r>
            <a:r>
              <a:rPr lang="ru-RU" sz="3500" b="1" dirty="0"/>
              <a:t> больших объемов данных.</a:t>
            </a:r>
          </a:p>
          <a:p>
            <a:r>
              <a:rPr lang="ru-RU" sz="3500" b="1" dirty="0"/>
              <a:t>Сложные манипуляции с репутацией.</a:t>
            </a:r>
          </a:p>
          <a:p>
            <a:r>
              <a:rPr lang="ru-RU" sz="3500" b="1" dirty="0"/>
              <a:t>Использование беспилотных аппаратов и роботов в преступных целях и многое другое.</a:t>
            </a:r>
          </a:p>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76</a:t>
            </a:fld>
            <a:endParaRPr lang="ru-RU"/>
          </a:p>
        </p:txBody>
      </p:sp>
    </p:spTree>
    <p:extLst>
      <p:ext uri="{BB962C8B-B14F-4D97-AF65-F5344CB8AC3E}">
        <p14:creationId xmlns:p14="http://schemas.microsoft.com/office/powerpoint/2010/main" val="32708497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5" y="624110"/>
            <a:ext cx="8911687" cy="743051"/>
          </a:xfrm>
        </p:spPr>
        <p:txBody>
          <a:bodyPr/>
          <a:lstStyle/>
          <a:p>
            <a:r>
              <a:rPr lang="ru-RU" b="1" dirty="0"/>
              <a:t>Интернет вещей</a:t>
            </a:r>
          </a:p>
        </p:txBody>
      </p:sp>
      <p:sp>
        <p:nvSpPr>
          <p:cNvPr id="3" name="Объект 2"/>
          <p:cNvSpPr>
            <a:spLocks noGrp="1"/>
          </p:cNvSpPr>
          <p:nvPr>
            <p:ph idx="1"/>
          </p:nvPr>
        </p:nvSpPr>
        <p:spPr>
          <a:xfrm>
            <a:off x="1455938" y="1695635"/>
            <a:ext cx="10048674" cy="2396971"/>
          </a:xfrm>
        </p:spPr>
        <p:txBody>
          <a:bodyPr>
            <a:normAutofit fontScale="92500" lnSpcReduction="10000"/>
          </a:bodyPr>
          <a:lstStyle/>
          <a:p>
            <a:r>
              <a:rPr lang="ru-RU" b="1" dirty="0"/>
              <a:t>Представляет собой соединенные через интернет с управляющими центрами встроенные информационные блоки самых различных объектов физического мира, в том числе производственной, социальной, коммунальной инфраструктуры.</a:t>
            </a:r>
          </a:p>
          <a:p>
            <a:r>
              <a:rPr lang="ru-RU" b="1" dirty="0"/>
              <a:t>Так, например, к нему относятся подсоединенные к всемирной сети технологические линии, системы управления водо- и теплоснабжением и т.п.</a:t>
            </a:r>
          </a:p>
          <a:p>
            <a:r>
              <a:rPr lang="ru-RU" b="1" dirty="0"/>
              <a:t> Буквально в последние годы обязательным требованием по умолчанию стало подключение к интернету всех типов домашнего оборудования, бытовой техники, вплоть до холодильников, стиральных машин и т.п.</a:t>
            </a:r>
          </a:p>
          <a:p>
            <a:endParaRPr lang="ru-RU" b="1" dirty="0"/>
          </a:p>
        </p:txBody>
      </p:sp>
    </p:spTree>
    <p:extLst>
      <p:ext uri="{BB962C8B-B14F-4D97-AF65-F5344CB8AC3E}">
        <p14:creationId xmlns:p14="http://schemas.microsoft.com/office/powerpoint/2010/main" val="4886984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44173" y="526425"/>
            <a:ext cx="2804698" cy="840706"/>
          </a:xfrm>
        </p:spPr>
        <p:txBody>
          <a:bodyPr/>
          <a:lstStyle/>
          <a:p>
            <a:r>
              <a:rPr lang="ru-RU" b="1" dirty="0" err="1"/>
              <a:t>Бодинет</a:t>
            </a:r>
            <a:endParaRPr lang="ru-RU" b="1" dirty="0"/>
          </a:p>
        </p:txBody>
      </p:sp>
      <p:sp>
        <p:nvSpPr>
          <p:cNvPr id="3" name="Объект 2"/>
          <p:cNvSpPr>
            <a:spLocks noGrp="1"/>
          </p:cNvSpPr>
          <p:nvPr>
            <p:ph idx="1"/>
          </p:nvPr>
        </p:nvSpPr>
        <p:spPr>
          <a:xfrm>
            <a:off x="1145219" y="2133600"/>
            <a:ext cx="10359393" cy="3777622"/>
          </a:xfrm>
        </p:spPr>
        <p:txBody>
          <a:bodyPr>
            <a:normAutofit/>
          </a:bodyPr>
          <a:lstStyle/>
          <a:p>
            <a:r>
              <a:rPr lang="ru-RU" b="1" dirty="0"/>
              <a:t>С развитием микроэлектроники появилась возможность встраивать элементы, передающие информацию в предметы гардероба (кроссовки, майки и т.п.), а также широко использовать микроэлектронику в новом поколении медицинской техники, реализующие различного рода импланты – от чипов, контролирующих сахар в крови до искусственного сердца и т.п. </a:t>
            </a:r>
          </a:p>
          <a:p>
            <a:r>
              <a:rPr lang="ru-RU" b="1" dirty="0"/>
              <a:t>Тенденцией последних лет стало создание распределенного компьютера, который предполагает, что отдельные его элементы распределяются по человеческому телу – фактически человек носит на себе компьютер и взаимодействует с ним круглые сутки.</a:t>
            </a:r>
          </a:p>
        </p:txBody>
      </p:sp>
    </p:spTree>
    <p:extLst>
      <p:ext uri="{BB962C8B-B14F-4D97-AF65-F5344CB8AC3E}">
        <p14:creationId xmlns:p14="http://schemas.microsoft.com/office/powerpoint/2010/main" val="36719070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t>«Темный Веб</a:t>
            </a:r>
            <a:r>
              <a:rPr lang="ru-RU" dirty="0"/>
              <a:t>»</a:t>
            </a:r>
          </a:p>
        </p:txBody>
      </p:sp>
      <p:sp>
        <p:nvSpPr>
          <p:cNvPr id="3" name="Объект 2"/>
          <p:cNvSpPr>
            <a:spLocks noGrp="1"/>
          </p:cNvSpPr>
          <p:nvPr>
            <p:ph idx="1"/>
          </p:nvPr>
        </p:nvSpPr>
        <p:spPr>
          <a:xfrm>
            <a:off x="1638300" y="2408806"/>
            <a:ext cx="8915400" cy="3494843"/>
          </a:xfrm>
        </p:spPr>
        <p:txBody>
          <a:bodyPr>
            <a:normAutofit/>
          </a:bodyPr>
          <a:lstStyle/>
          <a:p>
            <a:r>
              <a:rPr lang="ru-RU" b="1" dirty="0"/>
              <a:t>Большую часть </a:t>
            </a:r>
            <a:r>
              <a:rPr lang="ru-RU" b="1" dirty="0" err="1"/>
              <a:t>одноранговых</a:t>
            </a:r>
            <a:r>
              <a:rPr lang="ru-RU" b="1" dirty="0"/>
              <a:t> сетей относят к так называемому «темному вебу»</a:t>
            </a:r>
            <a:r>
              <a:rPr lang="en-US" b="1" dirty="0"/>
              <a:t> (dark web)</a:t>
            </a:r>
            <a:r>
              <a:rPr lang="ru-RU" b="1" dirty="0"/>
              <a:t>. Своему названию этот сегмент сети обязан широким использованием своих ресурсов различного рода преступными, незаконными группами и группировками.</a:t>
            </a:r>
          </a:p>
          <a:p>
            <a:r>
              <a:rPr lang="ru-RU" b="1" dirty="0"/>
              <a:t>Основными сегментами этого веба являются сеть</a:t>
            </a:r>
            <a:r>
              <a:rPr lang="en-US" b="1" dirty="0"/>
              <a:t> Tor</a:t>
            </a:r>
            <a:r>
              <a:rPr lang="ru-RU" b="1" dirty="0"/>
              <a:t>, созданная военно-морской разведкой США и платежная сеть «Биткойн» </a:t>
            </a:r>
          </a:p>
          <a:p>
            <a:r>
              <a:rPr lang="ru-RU" b="1" dirty="0"/>
              <a:t>В настоящее время одноранговые сети используются преимущественно для противоправной деятельности, киберпреступности, торговли наркотиками, оружием и т.п., а также осуществления целенаправленных акций по подрыву государственного суверенитета.</a:t>
            </a:r>
          </a:p>
          <a:p>
            <a:endParaRPr lang="ru-RU" b="1" dirty="0"/>
          </a:p>
        </p:txBody>
      </p:sp>
      <p:pic>
        <p:nvPicPr>
          <p:cNvPr id="3074" name="Picture 2" descr="C:\Users\asus\Pictures\qq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350" y="690054"/>
            <a:ext cx="3124200" cy="146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09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1746" name="Picture 2" descr="https://aiz.com/wp-content/uploads/2018/10/1-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2891" y="275302"/>
            <a:ext cx="9861754" cy="6440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6475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420645" y="1446311"/>
            <a:ext cx="8960528" cy="5734872"/>
          </a:xfrm>
        </p:spPr>
        <p:txBody>
          <a:bodyPr>
            <a:normAutofit/>
          </a:bodyPr>
          <a:lstStyle/>
          <a:p>
            <a:r>
              <a:rPr lang="ru-RU" sz="2400" b="1" dirty="0"/>
              <a:t>В ближайшем будущем почти все устройства (и люди) обретут цифровую связь друг с другом. Сегодня это уже происходит благодаря широкому внедрению облачных вычислений, виртуализации, мобильности и растущему интересу организаций к реализации концепций класса BYOD (</a:t>
            </a:r>
            <a:r>
              <a:rPr lang="ru-RU" sz="2400" b="1" dirty="0" err="1"/>
              <a:t>Bring</a:t>
            </a:r>
            <a:r>
              <a:rPr lang="ru-RU" sz="2400" b="1" dirty="0"/>
              <a:t> </a:t>
            </a:r>
            <a:r>
              <a:rPr lang="ru-RU" sz="2400" b="1" dirty="0" err="1"/>
              <a:t>Your</a:t>
            </a:r>
            <a:r>
              <a:rPr lang="ru-RU" sz="2400" b="1" dirty="0"/>
              <a:t> </a:t>
            </a:r>
            <a:r>
              <a:rPr lang="ru-RU" sz="2400" b="1" dirty="0" err="1"/>
              <a:t>Own</a:t>
            </a:r>
            <a:r>
              <a:rPr lang="ru-RU" sz="2400" b="1" dirty="0"/>
              <a:t> </a:t>
            </a:r>
            <a:r>
              <a:rPr lang="ru-RU" sz="2400" b="1" dirty="0" err="1"/>
              <a:t>Device</a:t>
            </a:r>
            <a:r>
              <a:rPr lang="ru-RU" sz="2400" b="1" dirty="0"/>
              <a:t>). Однако не все цифровые возможности обязательно ждет успех.</a:t>
            </a:r>
          </a:p>
          <a:p>
            <a:endParaRPr lang="ru-RU" dirty="0"/>
          </a:p>
        </p:txBody>
      </p:sp>
    </p:spTree>
    <p:extLst>
      <p:ext uri="{BB962C8B-B14F-4D97-AF65-F5344CB8AC3E}">
        <p14:creationId xmlns:p14="http://schemas.microsoft.com/office/powerpoint/2010/main" val="24986088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456155" y="975795"/>
            <a:ext cx="7772400" cy="5734872"/>
          </a:xfrm>
        </p:spPr>
        <p:txBody>
          <a:bodyPr>
            <a:normAutofit/>
          </a:bodyPr>
          <a:lstStyle/>
          <a:p>
            <a:r>
              <a:rPr lang="ru-RU" b="1" dirty="0"/>
              <a:t>Киберпреступники, хакеры и представители враждебных государств при появлении новых цифровых возможностей стремятся воспользоваться моментами нестабильности и недостатками в имеющихся мерах безопасности. </a:t>
            </a:r>
          </a:p>
          <a:p>
            <a:r>
              <a:rPr lang="ru-RU" b="1" dirty="0"/>
              <a:t>С ростом взаимозависимости между физическим и </a:t>
            </a:r>
            <a:r>
              <a:rPr lang="ru-RU" b="1" dirty="0" err="1"/>
              <a:t>кибермирами</a:t>
            </a:r>
            <a:r>
              <a:rPr lang="ru-RU" b="1" dirty="0"/>
              <a:t> становится чрезвычайно важно, чтобы организации соблюдали баланс в политиках ИБ - и максимально полно использовали все преимущества новых цифровых технологий, и сохраняли при этом контроль над безопасностью.</a:t>
            </a:r>
          </a:p>
          <a:p>
            <a:endParaRPr lang="ru-RU" dirty="0"/>
          </a:p>
        </p:txBody>
      </p:sp>
    </p:spTree>
    <p:extLst>
      <p:ext uri="{BB962C8B-B14F-4D97-AF65-F5344CB8AC3E}">
        <p14:creationId xmlns:p14="http://schemas.microsoft.com/office/powerpoint/2010/main" val="32336896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t>Критические инфраструктуры на векторе атаки</a:t>
            </a:r>
            <a:br>
              <a:rPr lang="ru-RU" dirty="0"/>
            </a:br>
            <a:endParaRPr lang="ru-RU"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86579" y="1905000"/>
            <a:ext cx="5734974" cy="4220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03105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200" b="1" dirty="0"/>
              <a:t>Защита критической инфраструктуры: что нужно знать о сетях SCADA</a:t>
            </a:r>
            <a:br>
              <a:rPr lang="ru-RU" sz="3200" b="1" dirty="0"/>
            </a:br>
            <a:endParaRPr lang="ru-RU" sz="3200" b="1" dirty="0"/>
          </a:p>
        </p:txBody>
      </p:sp>
      <p:sp>
        <p:nvSpPr>
          <p:cNvPr id="3" name="Объект 2"/>
          <p:cNvSpPr>
            <a:spLocks noGrp="1"/>
          </p:cNvSpPr>
          <p:nvPr>
            <p:ph idx="1"/>
          </p:nvPr>
        </p:nvSpPr>
        <p:spPr/>
        <p:txBody>
          <a:bodyPr>
            <a:normAutofit fontScale="92500" lnSpcReduction="10000"/>
          </a:bodyPr>
          <a:lstStyle/>
          <a:p>
            <a:r>
              <a:rPr lang="ru-RU" b="1" dirty="0" err="1"/>
              <a:t>Кибератаки</a:t>
            </a:r>
            <a:r>
              <a:rPr lang="ru-RU" b="1" dirty="0"/>
              <a:t> на критически важные инфраструктуры встречаются сегодня все чаще и стали значительной проблемой для различных организаций по всему миру.</a:t>
            </a:r>
          </a:p>
          <a:p>
            <a:r>
              <a:rPr lang="ru-RU" b="1" dirty="0"/>
              <a:t>Электростанции, центры контроля движения транспорта, системы очистки воды и фабрики стали предметом внимания злоумышленников, постоянно подвергаясь сетевым взломам, кражам данных и атакам на отказ в обслуживании. </a:t>
            </a:r>
          </a:p>
          <a:p>
            <a:r>
              <a:rPr lang="ru-RU" b="1" dirty="0"/>
              <a:t>Уязвимости данных систем могут быть различными — от обычных ситуаций с отсутствием паролей и использованием учетных записей, созданных по умолчанию, и до проблем с конфигурациями или ошибок в программном коде.</a:t>
            </a:r>
          </a:p>
          <a:p>
            <a:r>
              <a:rPr lang="ru-RU" b="1" dirty="0"/>
              <a:t>Поэтому как только хакер получает возможность запустить программу, имеющую доступ к контроллеру, вероятность успешного проведения атаки становится очень высокой.</a:t>
            </a:r>
          </a:p>
          <a:p>
            <a:endParaRPr lang="ru-RU" dirty="0"/>
          </a:p>
        </p:txBody>
      </p:sp>
    </p:spTree>
    <p:extLst>
      <p:ext uri="{BB962C8B-B14F-4D97-AF65-F5344CB8AC3E}">
        <p14:creationId xmlns:p14="http://schemas.microsoft.com/office/powerpoint/2010/main" val="37033486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234105" y="418951"/>
            <a:ext cx="8915400" cy="3777622"/>
          </a:xfrm>
        </p:spPr>
        <p:txBody>
          <a:bodyPr>
            <a:normAutofit lnSpcReduction="10000"/>
          </a:bodyPr>
          <a:lstStyle/>
          <a:p>
            <a:r>
              <a:rPr lang="ru-RU" b="1" dirty="0"/>
              <a:t>Только в 2014 году Департамент внутренней безопасности сообщил о намерении проверить факт атаки троянской программы </a:t>
            </a:r>
            <a:r>
              <a:rPr lang="ru-RU" b="1" dirty="0" err="1"/>
              <a:t>Havex</a:t>
            </a:r>
            <a:r>
              <a:rPr lang="ru-RU" b="1" dirty="0"/>
              <a:t> на системы контроля отраслевыми объектами, скомпрометировавшей более 1000 энергетических компаний в Европе и Северной Америке.</a:t>
            </a:r>
          </a:p>
          <a:p>
            <a:r>
              <a:rPr lang="ru-RU" b="1" dirty="0"/>
              <a:t> В 2012 году немецкая энергетическая компания  50Hertz стала жертвой </a:t>
            </a:r>
            <a:r>
              <a:rPr lang="ru-RU" b="1" dirty="0" err="1"/>
              <a:t>кибератаки</a:t>
            </a:r>
            <a:r>
              <a:rPr lang="ru-RU" b="1" dirty="0"/>
              <a:t>, которая вывела из строя систему интернет-коммуникаций. Это был первый подтвержденный пример цифрового нападения на европейского оператора энергосетей</a:t>
            </a:r>
            <a:r>
              <a:rPr lang="ru-RU" dirty="0"/>
              <a:t>. </a:t>
            </a:r>
          </a:p>
          <a:p>
            <a:r>
              <a:rPr lang="ru-RU" b="1" dirty="0"/>
              <a:t>Более того, атаки могут быть проведены не только организованными группировками, но и отдельными злоумышленниками. В 2001 некий австралиец был отправлен в тюрьму за взлом системы управления очистными сооружениями, который привел к сбросу миллионов литров неочищенных сточных вод в водоемы местных парков и реки.</a:t>
            </a:r>
          </a:p>
          <a:p>
            <a:endParaRPr lang="ru-RU" dirty="0"/>
          </a:p>
          <a:p>
            <a:endParaRPr lang="ru-RU" dirty="0"/>
          </a:p>
        </p:txBody>
      </p:sp>
      <p:pic>
        <p:nvPicPr>
          <p:cNvPr id="5" name="Рисунок 4">
            <a:extLst>
              <a:ext uri="{FF2B5EF4-FFF2-40B4-BE49-F238E27FC236}">
                <a16:creationId xmlns:a16="http://schemas.microsoft.com/office/drawing/2014/main" id="{62636A85-2E37-49FC-95FF-7D38142615C9}"/>
              </a:ext>
            </a:extLst>
          </p:cNvPr>
          <p:cNvPicPr>
            <a:picLocks noChangeAspect="1"/>
          </p:cNvPicPr>
          <p:nvPr/>
        </p:nvPicPr>
        <p:blipFill>
          <a:blip r:embed="rId3"/>
          <a:stretch>
            <a:fillRect/>
          </a:stretch>
        </p:blipFill>
        <p:spPr>
          <a:xfrm>
            <a:off x="419263" y="4412202"/>
            <a:ext cx="3238338" cy="2290439"/>
          </a:xfrm>
          <a:prstGeom prst="rect">
            <a:avLst/>
          </a:prstGeom>
        </p:spPr>
      </p:pic>
    </p:spTree>
    <p:extLst>
      <p:ext uri="{BB962C8B-B14F-4D97-AF65-F5344CB8AC3E}">
        <p14:creationId xmlns:p14="http://schemas.microsoft.com/office/powerpoint/2010/main" val="4337521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AutoShape 32"/>
          <p:cNvSpPr>
            <a:spLocks noChangeArrowheads="1"/>
          </p:cNvSpPr>
          <p:nvPr/>
        </p:nvSpPr>
        <p:spPr bwMode="auto">
          <a:xfrm>
            <a:off x="5664201" y="4581526"/>
            <a:ext cx="3960813" cy="1863725"/>
          </a:xfrm>
          <a:prstGeom prst="cloudCallout">
            <a:avLst>
              <a:gd name="adj1" fmla="val -32259"/>
              <a:gd name="adj2" fmla="val -2037"/>
            </a:avLst>
          </a:prstGeom>
          <a:solidFill>
            <a:srgbClr val="99FF66"/>
          </a:solidFill>
          <a:ln w="9525">
            <a:solidFill>
              <a:srgbClr val="000000"/>
            </a:solidFill>
            <a:round/>
            <a:headEnd/>
            <a:tailEnd/>
          </a:ln>
        </p:spPr>
        <p:txBody>
          <a:bodyPr anchor="ctr"/>
          <a:lstStyle/>
          <a:p>
            <a:pPr algn="ctr">
              <a:defRPr/>
            </a:pPr>
            <a:endParaRPr lang="ru-RU">
              <a:ln>
                <a:solidFill>
                  <a:srgbClr val="99FF66"/>
                </a:solidFill>
              </a:ln>
              <a:solidFill>
                <a:srgbClr val="FFFFFF"/>
              </a:solidFill>
            </a:endParaRPr>
          </a:p>
        </p:txBody>
      </p:sp>
      <p:grpSp>
        <p:nvGrpSpPr>
          <p:cNvPr id="31747" name="Group 2"/>
          <p:cNvGrpSpPr>
            <a:grpSpLocks/>
          </p:cNvGrpSpPr>
          <p:nvPr/>
        </p:nvGrpSpPr>
        <p:grpSpPr bwMode="auto">
          <a:xfrm>
            <a:off x="1927226" y="187325"/>
            <a:ext cx="8740775" cy="5994400"/>
            <a:chOff x="1153" y="129"/>
            <a:chExt cx="15049" cy="11192"/>
          </a:xfrm>
        </p:grpSpPr>
        <p:sp>
          <p:nvSpPr>
            <p:cNvPr id="31761" name="AutoShape 3"/>
            <p:cNvSpPr>
              <a:spLocks noChangeArrowheads="1"/>
            </p:cNvSpPr>
            <p:nvPr/>
          </p:nvSpPr>
          <p:spPr bwMode="auto">
            <a:xfrm>
              <a:off x="7368" y="997"/>
              <a:ext cx="7826" cy="7338"/>
            </a:xfrm>
            <a:prstGeom prst="cloudCallout">
              <a:avLst>
                <a:gd name="adj1" fmla="val -35356"/>
                <a:gd name="adj2" fmla="val 62417"/>
              </a:avLst>
            </a:prstGeom>
            <a:solidFill>
              <a:srgbClr val="33CCCC"/>
            </a:solidFill>
            <a:ln w="9525">
              <a:solidFill>
                <a:srgbClr val="000000"/>
              </a:solidFill>
              <a:round/>
              <a:headEnd/>
              <a:tailEnd/>
            </a:ln>
          </p:spPr>
          <p:txBody>
            <a:bodyPr anchor="ctr"/>
            <a:lstStyle/>
            <a:p>
              <a:pPr algn="ctr"/>
              <a:endParaRPr lang="ru-RU">
                <a:solidFill>
                  <a:srgbClr val="FFFFFF"/>
                </a:solidFill>
              </a:endParaRPr>
            </a:p>
          </p:txBody>
        </p:sp>
        <p:sp>
          <p:nvSpPr>
            <p:cNvPr id="31762" name="AutoShape 4"/>
            <p:cNvSpPr>
              <a:spLocks noChangeArrowheads="1"/>
            </p:cNvSpPr>
            <p:nvPr/>
          </p:nvSpPr>
          <p:spPr bwMode="auto">
            <a:xfrm rot="10800000">
              <a:off x="6818" y="2811"/>
              <a:ext cx="6103" cy="467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6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FFFF"/>
            </a:solidFill>
            <a:ln w="9525">
              <a:solidFill>
                <a:srgbClr val="000000"/>
              </a:solidFill>
              <a:miter lim="800000"/>
              <a:headEnd/>
              <a:tailEnd/>
            </a:ln>
          </p:spPr>
          <p:txBody>
            <a:bodyPr/>
            <a:lstStyle/>
            <a:p>
              <a:endParaRPr lang="ru-RU"/>
            </a:p>
          </p:txBody>
        </p:sp>
        <p:sp>
          <p:nvSpPr>
            <p:cNvPr id="31763" name="Text Box 5"/>
            <p:cNvSpPr txBox="1">
              <a:spLocks noChangeArrowheads="1"/>
            </p:cNvSpPr>
            <p:nvPr/>
          </p:nvSpPr>
          <p:spPr bwMode="auto">
            <a:xfrm>
              <a:off x="1619" y="10469"/>
              <a:ext cx="4799" cy="852"/>
            </a:xfrm>
            <a:prstGeom prst="rect">
              <a:avLst/>
            </a:prstGeom>
            <a:solidFill>
              <a:srgbClr val="66FFCC"/>
            </a:solidFill>
            <a:ln w="9525">
              <a:solidFill>
                <a:schemeClr val="bg1"/>
              </a:solidFill>
              <a:miter lim="800000"/>
              <a:headEnd/>
              <a:tailEnd/>
            </a:ln>
          </p:spPr>
          <p:txBody>
            <a:bodyPr/>
            <a:lstStyle/>
            <a:p>
              <a:pPr>
                <a:lnSpc>
                  <a:spcPct val="80000"/>
                </a:lnSpc>
              </a:pPr>
              <a:r>
                <a:rPr lang="ru-RU" sz="1100" b="1">
                  <a:solidFill>
                    <a:srgbClr val="000000"/>
                  </a:solidFill>
                  <a:latin typeface="Times New Roman" pitchFamily="18" charset="0"/>
                </a:rPr>
                <a:t>Схема информационно-психологического противоборства в семантическом пространстве Интернет</a:t>
              </a:r>
            </a:p>
          </p:txBody>
        </p:sp>
        <p:sp>
          <p:nvSpPr>
            <p:cNvPr id="31764" name="WordArt 6"/>
            <p:cNvSpPr>
              <a:spLocks noChangeArrowheads="1" noChangeShapeType="1" noTextEdit="1"/>
            </p:cNvSpPr>
            <p:nvPr/>
          </p:nvSpPr>
          <p:spPr bwMode="auto">
            <a:xfrm rot="-5639237">
              <a:off x="6194" y="4904"/>
              <a:ext cx="2973" cy="742"/>
            </a:xfrm>
            <a:prstGeom prst="rect">
              <a:avLst/>
            </a:prstGeom>
          </p:spPr>
          <p:txBody>
            <a:bodyPr wrap="none" fromWordArt="1">
              <a:prstTxWarp prst="textTriangle">
                <a:avLst>
                  <a:gd name="adj" fmla="val 100000"/>
                </a:avLst>
              </a:prstTxWarp>
            </a:bodyPr>
            <a:lstStyle/>
            <a:p>
              <a:pPr algn="ctr"/>
              <a:r>
                <a:rPr lang="ru-RU" sz="1000" kern="10">
                  <a:ln w="9525">
                    <a:solidFill>
                      <a:srgbClr val="0000FF"/>
                    </a:solidFill>
                    <a:round/>
                    <a:headEnd/>
                    <a:tailEnd/>
                  </a:ln>
                  <a:solidFill>
                    <a:srgbClr val="FFFFFF"/>
                  </a:solidFill>
                  <a:latin typeface="Arial"/>
                  <a:cs typeface="Arial"/>
                </a:rPr>
                <a:t>Сетевые операции</a:t>
              </a:r>
            </a:p>
          </p:txBody>
        </p:sp>
        <p:grpSp>
          <p:nvGrpSpPr>
            <p:cNvPr id="31765" name="Group 7"/>
            <p:cNvGrpSpPr>
              <a:grpSpLocks/>
            </p:cNvGrpSpPr>
            <p:nvPr/>
          </p:nvGrpSpPr>
          <p:grpSpPr bwMode="auto">
            <a:xfrm>
              <a:off x="1153" y="129"/>
              <a:ext cx="15049" cy="11192"/>
              <a:chOff x="1281" y="138"/>
              <a:chExt cx="15049" cy="11192"/>
            </a:xfrm>
          </p:grpSpPr>
          <p:sp>
            <p:nvSpPr>
              <p:cNvPr id="31766" name="AutoShape 8"/>
              <p:cNvSpPr>
                <a:spLocks noChangeArrowheads="1"/>
              </p:cNvSpPr>
              <p:nvPr/>
            </p:nvSpPr>
            <p:spPr bwMode="auto">
              <a:xfrm>
                <a:off x="14484" y="10023"/>
                <a:ext cx="1540" cy="485"/>
              </a:xfrm>
              <a:prstGeom prst="rightArrow">
                <a:avLst>
                  <a:gd name="adj1" fmla="val 50000"/>
                  <a:gd name="adj2" fmla="val 79381"/>
                </a:avLst>
              </a:prstGeom>
              <a:solidFill>
                <a:srgbClr val="00FF00"/>
              </a:solidFill>
              <a:ln w="9525">
                <a:solidFill>
                  <a:srgbClr val="000000"/>
                </a:solidFill>
                <a:miter lim="800000"/>
                <a:headEnd/>
                <a:tailEnd/>
              </a:ln>
            </p:spPr>
            <p:txBody>
              <a:bodyPr/>
              <a:lstStyle/>
              <a:p>
                <a:endParaRPr lang="ru-RU">
                  <a:solidFill>
                    <a:srgbClr val="FFFFFF"/>
                  </a:solidFill>
                </a:endParaRPr>
              </a:p>
            </p:txBody>
          </p:sp>
          <p:grpSp>
            <p:nvGrpSpPr>
              <p:cNvPr id="31767" name="Group 9"/>
              <p:cNvGrpSpPr>
                <a:grpSpLocks/>
              </p:cNvGrpSpPr>
              <p:nvPr/>
            </p:nvGrpSpPr>
            <p:grpSpPr bwMode="auto">
              <a:xfrm>
                <a:off x="2421" y="681"/>
                <a:ext cx="5146" cy="9371"/>
                <a:chOff x="2698" y="745"/>
                <a:chExt cx="5146" cy="8857"/>
              </a:xfrm>
            </p:grpSpPr>
            <p:grpSp>
              <p:nvGrpSpPr>
                <p:cNvPr id="31811" name="Group 10"/>
                <p:cNvGrpSpPr>
                  <a:grpSpLocks/>
                </p:cNvGrpSpPr>
                <p:nvPr/>
              </p:nvGrpSpPr>
              <p:grpSpPr bwMode="auto">
                <a:xfrm>
                  <a:off x="3408" y="745"/>
                  <a:ext cx="4436" cy="8519"/>
                  <a:chOff x="3266" y="427"/>
                  <a:chExt cx="4436" cy="8519"/>
                </a:xfrm>
              </p:grpSpPr>
              <p:sp>
                <p:nvSpPr>
                  <p:cNvPr id="31813" name="Oval 11"/>
                  <p:cNvSpPr>
                    <a:spLocks noChangeArrowheads="1"/>
                  </p:cNvSpPr>
                  <p:nvPr/>
                </p:nvSpPr>
                <p:spPr bwMode="auto">
                  <a:xfrm>
                    <a:off x="4130" y="427"/>
                    <a:ext cx="3572" cy="8236"/>
                  </a:xfrm>
                  <a:prstGeom prst="ellipse">
                    <a:avLst/>
                  </a:prstGeom>
                  <a:solidFill>
                    <a:srgbClr val="FFFF99"/>
                  </a:solidFill>
                  <a:ln w="28575">
                    <a:solidFill>
                      <a:srgbClr val="00FF00"/>
                    </a:solidFill>
                    <a:prstDash val="lgDash"/>
                    <a:round/>
                    <a:headEnd/>
                    <a:tailEnd/>
                  </a:ln>
                </p:spPr>
                <p:txBody>
                  <a:bodyPr/>
                  <a:lstStyle/>
                  <a:p>
                    <a:endParaRPr lang="ru-RU">
                      <a:solidFill>
                        <a:srgbClr val="FFFFFF"/>
                      </a:solidFill>
                    </a:endParaRPr>
                  </a:p>
                </p:txBody>
              </p:sp>
              <p:sp>
                <p:nvSpPr>
                  <p:cNvPr id="31814" name="Oval 12"/>
                  <p:cNvSpPr>
                    <a:spLocks noChangeArrowheads="1"/>
                  </p:cNvSpPr>
                  <p:nvPr/>
                </p:nvSpPr>
                <p:spPr bwMode="auto">
                  <a:xfrm>
                    <a:off x="3266" y="710"/>
                    <a:ext cx="3572" cy="8236"/>
                  </a:xfrm>
                  <a:prstGeom prst="ellipse">
                    <a:avLst/>
                  </a:prstGeom>
                  <a:solidFill>
                    <a:srgbClr val="FFFF99"/>
                  </a:solidFill>
                  <a:ln w="28575">
                    <a:solidFill>
                      <a:srgbClr val="00FF00"/>
                    </a:solidFill>
                    <a:prstDash val="lgDash"/>
                    <a:round/>
                    <a:headEnd/>
                    <a:tailEnd/>
                  </a:ln>
                </p:spPr>
                <p:txBody>
                  <a:bodyPr/>
                  <a:lstStyle/>
                  <a:p>
                    <a:endParaRPr lang="ru-RU">
                      <a:solidFill>
                        <a:srgbClr val="FFFFFF"/>
                      </a:solidFill>
                    </a:endParaRPr>
                  </a:p>
                </p:txBody>
              </p:sp>
              <p:sp>
                <p:nvSpPr>
                  <p:cNvPr id="22592" name="WordArt 13"/>
                  <p:cNvSpPr>
                    <a:spLocks noChangeArrowheads="1" noChangeShapeType="1" noTextEdit="1"/>
                  </p:cNvSpPr>
                  <p:nvPr/>
                </p:nvSpPr>
                <p:spPr bwMode="auto">
                  <a:xfrm rot="15418676">
                    <a:off x="3638" y="2781"/>
                    <a:ext cx="4767" cy="992"/>
                  </a:xfrm>
                  <a:prstGeom prst="rect">
                    <a:avLst/>
                  </a:prstGeom>
                </p:spPr>
                <p:txBody>
                  <a:bodyPr spcFirstLastPara="1" wrap="none" fromWordArt="1">
                    <a:prstTxWarp prst="textArchDown">
                      <a:avLst>
                        <a:gd name="adj" fmla="val 21470648"/>
                      </a:avLst>
                    </a:prstTxWarp>
                  </a:bodyPr>
                  <a:lstStyle/>
                  <a:p>
                    <a:pPr algn="ctr">
                      <a:defRPr/>
                    </a:pPr>
                    <a:r>
                      <a:rPr lang="ru-RU" sz="1000" kern="10" dirty="0" err="1">
                        <a:ln w="9525">
                          <a:solidFill>
                            <a:srgbClr val="000000"/>
                          </a:solidFill>
                          <a:round/>
                          <a:headEnd/>
                          <a:tailEnd/>
                        </a:ln>
                        <a:solidFill>
                          <a:srgbClr val="000000"/>
                        </a:solidFill>
                        <a:latin typeface="Arial"/>
                        <a:cs typeface="Arial"/>
                      </a:rPr>
                      <a:t>Информационые</a:t>
                    </a:r>
                    <a:r>
                      <a:rPr lang="ru-RU" sz="1000" kern="10" dirty="0">
                        <a:ln w="9525">
                          <a:solidFill>
                            <a:srgbClr val="000000"/>
                          </a:solidFill>
                          <a:round/>
                          <a:headEnd/>
                          <a:tailEnd/>
                        </a:ln>
                        <a:solidFill>
                          <a:srgbClr val="000000"/>
                        </a:solidFill>
                        <a:latin typeface="Arial"/>
                        <a:cs typeface="Arial"/>
                      </a:rPr>
                      <a:t> системы </a:t>
                    </a:r>
                  </a:p>
                  <a:p>
                    <a:pPr algn="ctr">
                      <a:spcBef>
                        <a:spcPts val="1200"/>
                      </a:spcBef>
                      <a:defRPr/>
                    </a:pPr>
                    <a:r>
                      <a:rPr lang="ru-RU" sz="1000" kern="10" dirty="0">
                        <a:ln w="9525">
                          <a:solidFill>
                            <a:srgbClr val="000000"/>
                          </a:solidFill>
                          <a:round/>
                          <a:headEnd/>
                          <a:tailEnd/>
                        </a:ln>
                        <a:solidFill>
                          <a:srgbClr val="000000"/>
                        </a:solidFill>
                        <a:latin typeface="Arial"/>
                        <a:cs typeface="Arial"/>
                      </a:rPr>
                      <a:t>критических инфраструктур</a:t>
                    </a:r>
                  </a:p>
                </p:txBody>
              </p:sp>
            </p:grpSp>
            <p:sp>
              <p:nvSpPr>
                <p:cNvPr id="31812" name="Oval 14"/>
                <p:cNvSpPr>
                  <a:spLocks noChangeArrowheads="1"/>
                </p:cNvSpPr>
                <p:nvPr/>
              </p:nvSpPr>
              <p:spPr bwMode="auto">
                <a:xfrm>
                  <a:off x="2698" y="1366"/>
                  <a:ext cx="3572" cy="8236"/>
                </a:xfrm>
                <a:prstGeom prst="ellipse">
                  <a:avLst/>
                </a:prstGeom>
                <a:solidFill>
                  <a:srgbClr val="FFFF00"/>
                </a:solidFill>
                <a:ln w="28575">
                  <a:solidFill>
                    <a:srgbClr val="00FF00"/>
                  </a:solidFill>
                  <a:prstDash val="lgDash"/>
                  <a:round/>
                  <a:headEnd/>
                  <a:tailEnd/>
                </a:ln>
              </p:spPr>
              <p:txBody>
                <a:bodyPr/>
                <a:lstStyle/>
                <a:p>
                  <a:endParaRPr lang="ru-RU">
                    <a:solidFill>
                      <a:srgbClr val="FFFFFF"/>
                    </a:solidFill>
                  </a:endParaRPr>
                </a:p>
              </p:txBody>
            </p:sp>
          </p:grpSp>
          <p:sp>
            <p:nvSpPr>
              <p:cNvPr id="31768" name="Oval 15"/>
              <p:cNvSpPr>
                <a:spLocks noChangeArrowheads="1"/>
              </p:cNvSpPr>
              <p:nvPr/>
            </p:nvSpPr>
            <p:spPr bwMode="auto">
              <a:xfrm>
                <a:off x="2918" y="5342"/>
                <a:ext cx="2700" cy="3716"/>
              </a:xfrm>
              <a:prstGeom prst="ellipse">
                <a:avLst/>
              </a:prstGeom>
              <a:solidFill>
                <a:schemeClr val="folHlink"/>
              </a:solidFill>
              <a:ln w="57150" cmpd="thinThick">
                <a:solidFill>
                  <a:srgbClr val="00FF00"/>
                </a:solidFill>
                <a:round/>
                <a:headEnd/>
                <a:tailEnd/>
              </a:ln>
            </p:spPr>
            <p:txBody>
              <a:bodyPr/>
              <a:lstStyle/>
              <a:p>
                <a:endParaRPr lang="ru-RU">
                  <a:solidFill>
                    <a:srgbClr val="FFFFFF"/>
                  </a:solidFill>
                </a:endParaRPr>
              </a:p>
            </p:txBody>
          </p:sp>
          <p:sp>
            <p:nvSpPr>
              <p:cNvPr id="31769" name="AutoShape 16"/>
              <p:cNvSpPr>
                <a:spLocks noChangeArrowheads="1"/>
              </p:cNvSpPr>
              <p:nvPr/>
            </p:nvSpPr>
            <p:spPr bwMode="auto">
              <a:xfrm>
                <a:off x="1762" y="5871"/>
                <a:ext cx="5041" cy="21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2 w 21600"/>
                  <a:gd name="T25" fmla="*/ 3164 h 21600"/>
                  <a:gd name="T26" fmla="*/ 18438 w 21600"/>
                  <a:gd name="T27" fmla="*/ 1843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71" y="10800"/>
                    </a:moveTo>
                    <a:cubicBezTo>
                      <a:pt x="2871" y="15179"/>
                      <a:pt x="6421" y="18729"/>
                      <a:pt x="10800" y="18729"/>
                    </a:cubicBezTo>
                    <a:cubicBezTo>
                      <a:pt x="15179" y="18729"/>
                      <a:pt x="18729" y="15179"/>
                      <a:pt x="18729" y="10800"/>
                    </a:cubicBezTo>
                    <a:cubicBezTo>
                      <a:pt x="18729" y="6421"/>
                      <a:pt x="15179" y="2871"/>
                      <a:pt x="10800" y="2871"/>
                    </a:cubicBezTo>
                    <a:cubicBezTo>
                      <a:pt x="6421" y="2871"/>
                      <a:pt x="2871" y="6421"/>
                      <a:pt x="2871" y="10800"/>
                    </a:cubicBezTo>
                    <a:close/>
                  </a:path>
                </a:pathLst>
              </a:custGeom>
              <a:solidFill>
                <a:srgbClr val="FF0000"/>
              </a:solidFill>
              <a:ln w="9525">
                <a:solidFill>
                  <a:srgbClr val="000000"/>
                </a:solidFill>
                <a:round/>
                <a:headEnd/>
                <a:tailEnd/>
              </a:ln>
            </p:spPr>
            <p:txBody>
              <a:bodyPr/>
              <a:lstStyle/>
              <a:p>
                <a:endParaRPr lang="ru-RU"/>
              </a:p>
            </p:txBody>
          </p:sp>
          <p:sp>
            <p:nvSpPr>
              <p:cNvPr id="31770" name="Oval 17"/>
              <p:cNvSpPr>
                <a:spLocks noChangeArrowheads="1"/>
              </p:cNvSpPr>
              <p:nvPr/>
            </p:nvSpPr>
            <p:spPr bwMode="auto">
              <a:xfrm>
                <a:off x="2918" y="2218"/>
                <a:ext cx="2556" cy="2414"/>
              </a:xfrm>
              <a:prstGeom prst="ellipse">
                <a:avLst/>
              </a:prstGeom>
              <a:solidFill>
                <a:srgbClr val="FF7C80"/>
              </a:solidFill>
              <a:ln w="38100">
                <a:solidFill>
                  <a:srgbClr val="339966"/>
                </a:solidFill>
                <a:round/>
                <a:headEnd/>
                <a:tailEnd/>
              </a:ln>
            </p:spPr>
            <p:txBody>
              <a:bodyPr/>
              <a:lstStyle/>
              <a:p>
                <a:endParaRPr lang="ru-RU">
                  <a:solidFill>
                    <a:srgbClr val="FFFFFF"/>
                  </a:solidFill>
                </a:endParaRPr>
              </a:p>
            </p:txBody>
          </p:sp>
          <p:sp>
            <p:nvSpPr>
              <p:cNvPr id="31771" name="AutoShape 18"/>
              <p:cNvSpPr>
                <a:spLocks noChangeArrowheads="1"/>
              </p:cNvSpPr>
              <p:nvPr/>
            </p:nvSpPr>
            <p:spPr bwMode="auto">
              <a:xfrm rot="850300">
                <a:off x="5396" y="3875"/>
                <a:ext cx="2270" cy="426"/>
              </a:xfrm>
              <a:prstGeom prst="leftArrow">
                <a:avLst>
                  <a:gd name="adj1" fmla="val 50000"/>
                  <a:gd name="adj2" fmla="val 133216"/>
                </a:avLst>
              </a:prstGeom>
              <a:solidFill>
                <a:srgbClr val="00FFFF"/>
              </a:solidFill>
              <a:ln w="9525">
                <a:solidFill>
                  <a:srgbClr val="000000"/>
                </a:solidFill>
                <a:miter lim="800000"/>
                <a:headEnd/>
                <a:tailEnd/>
              </a:ln>
            </p:spPr>
            <p:txBody>
              <a:bodyPr/>
              <a:lstStyle/>
              <a:p>
                <a:endParaRPr lang="ru-RU">
                  <a:solidFill>
                    <a:srgbClr val="FFFFFF"/>
                  </a:solidFill>
                </a:endParaRPr>
              </a:p>
            </p:txBody>
          </p:sp>
          <p:sp>
            <p:nvSpPr>
              <p:cNvPr id="31772" name="AutoShape 19"/>
              <p:cNvSpPr>
                <a:spLocks noChangeArrowheads="1"/>
              </p:cNvSpPr>
              <p:nvPr/>
            </p:nvSpPr>
            <p:spPr bwMode="auto">
              <a:xfrm rot="605017">
                <a:off x="6698" y="7231"/>
                <a:ext cx="2669" cy="510"/>
              </a:xfrm>
              <a:prstGeom prst="leftArrow">
                <a:avLst>
                  <a:gd name="adj1" fmla="val 50000"/>
                  <a:gd name="adj2" fmla="val 130833"/>
                </a:avLst>
              </a:prstGeom>
              <a:solidFill>
                <a:srgbClr val="FF9900"/>
              </a:solidFill>
              <a:ln w="9525">
                <a:solidFill>
                  <a:srgbClr val="0000FF"/>
                </a:solidFill>
                <a:miter lim="800000"/>
                <a:headEnd/>
                <a:tailEnd/>
              </a:ln>
            </p:spPr>
            <p:txBody>
              <a:bodyPr/>
              <a:lstStyle/>
              <a:p>
                <a:endParaRPr lang="ru-RU">
                  <a:solidFill>
                    <a:srgbClr val="FFFFFF"/>
                  </a:solidFill>
                </a:endParaRPr>
              </a:p>
            </p:txBody>
          </p:sp>
          <p:sp>
            <p:nvSpPr>
              <p:cNvPr id="31773" name="AutoShape 20"/>
              <p:cNvSpPr>
                <a:spLocks noChangeArrowheads="1"/>
              </p:cNvSpPr>
              <p:nvPr/>
            </p:nvSpPr>
            <p:spPr bwMode="auto">
              <a:xfrm rot="5400000">
                <a:off x="14331" y="6102"/>
                <a:ext cx="426" cy="2960"/>
              </a:xfrm>
              <a:prstGeom prst="downArrow">
                <a:avLst>
                  <a:gd name="adj1" fmla="val 50000"/>
                  <a:gd name="adj2" fmla="val 173709"/>
                </a:avLst>
              </a:prstGeom>
              <a:solidFill>
                <a:srgbClr val="FF6600"/>
              </a:solidFill>
              <a:ln w="9525">
                <a:solidFill>
                  <a:srgbClr val="000000"/>
                </a:solidFill>
                <a:miter lim="800000"/>
                <a:headEnd/>
                <a:tailEnd/>
              </a:ln>
            </p:spPr>
            <p:txBody>
              <a:bodyPr/>
              <a:lstStyle/>
              <a:p>
                <a:endParaRPr lang="ru-RU">
                  <a:solidFill>
                    <a:srgbClr val="FFFFFF"/>
                  </a:solidFill>
                </a:endParaRPr>
              </a:p>
            </p:txBody>
          </p:sp>
          <p:sp>
            <p:nvSpPr>
              <p:cNvPr id="31774" name="Text Box 21"/>
              <p:cNvSpPr txBox="1">
                <a:spLocks noChangeArrowheads="1"/>
              </p:cNvSpPr>
              <p:nvPr/>
            </p:nvSpPr>
            <p:spPr bwMode="auto">
              <a:xfrm>
                <a:off x="3003" y="6328"/>
                <a:ext cx="2343" cy="1032"/>
              </a:xfrm>
              <a:prstGeom prst="rect">
                <a:avLst/>
              </a:prstGeom>
              <a:solidFill>
                <a:schemeClr val="folHlink"/>
              </a:solidFill>
              <a:ln w="9525">
                <a:solidFill>
                  <a:schemeClr val="folHlink"/>
                </a:solidFill>
                <a:miter lim="800000"/>
                <a:headEnd/>
                <a:tailEnd/>
              </a:ln>
            </p:spPr>
            <p:txBody>
              <a:bodyPr/>
              <a:lstStyle/>
              <a:p>
                <a:pPr algn="ctr">
                  <a:lnSpc>
                    <a:spcPct val="80000"/>
                  </a:lnSpc>
                </a:pPr>
                <a:r>
                  <a:rPr lang="ru-RU" sz="900" b="1">
                    <a:solidFill>
                      <a:srgbClr val="000000"/>
                    </a:solidFill>
                    <a:latin typeface="Times New Roman" pitchFamily="18" charset="0"/>
                  </a:rPr>
                  <a:t>Система мониторинга  и раннего обнаружения информационного нападения</a:t>
                </a:r>
              </a:p>
            </p:txBody>
          </p:sp>
          <p:sp>
            <p:nvSpPr>
              <p:cNvPr id="31775" name="Text Box 22"/>
              <p:cNvSpPr txBox="1">
                <a:spLocks noChangeArrowheads="1"/>
              </p:cNvSpPr>
              <p:nvPr/>
            </p:nvSpPr>
            <p:spPr bwMode="auto">
              <a:xfrm>
                <a:off x="3324" y="5871"/>
                <a:ext cx="1846" cy="450"/>
              </a:xfrm>
              <a:prstGeom prst="rect">
                <a:avLst/>
              </a:prstGeom>
              <a:solidFill>
                <a:schemeClr val="accent2"/>
              </a:solidFill>
              <a:ln w="9525">
                <a:solidFill>
                  <a:srgbClr val="0000FF"/>
                </a:solidFill>
                <a:miter lim="800000"/>
                <a:headEnd/>
                <a:tailEnd/>
              </a:ln>
            </p:spPr>
            <p:txBody>
              <a:bodyPr/>
              <a:lstStyle/>
              <a:p>
                <a:pPr algn="ctr"/>
                <a:r>
                  <a:rPr lang="ru-RU" sz="1200" b="1">
                    <a:solidFill>
                      <a:srgbClr val="FF0000"/>
                    </a:solidFill>
                  </a:rPr>
                  <a:t>FIREWALLs</a:t>
                </a:r>
                <a:endParaRPr lang="ru-RU" sz="1200">
                  <a:solidFill>
                    <a:srgbClr val="FF0000"/>
                  </a:solidFill>
                </a:endParaRPr>
              </a:p>
            </p:txBody>
          </p:sp>
          <p:sp>
            <p:nvSpPr>
              <p:cNvPr id="31776" name="Text Box 23"/>
              <p:cNvSpPr txBox="1">
                <a:spLocks noChangeArrowheads="1"/>
              </p:cNvSpPr>
              <p:nvPr/>
            </p:nvSpPr>
            <p:spPr bwMode="auto">
              <a:xfrm>
                <a:off x="3131" y="2854"/>
                <a:ext cx="2039" cy="1136"/>
              </a:xfrm>
              <a:prstGeom prst="rect">
                <a:avLst/>
              </a:prstGeom>
              <a:solidFill>
                <a:srgbClr val="FF7C80"/>
              </a:solidFill>
              <a:ln w="9525">
                <a:solidFill>
                  <a:srgbClr val="FF7C80"/>
                </a:solidFill>
                <a:miter lim="800000"/>
                <a:headEnd/>
                <a:tailEnd/>
              </a:ln>
            </p:spPr>
            <p:txBody>
              <a:bodyPr/>
              <a:lstStyle/>
              <a:p>
                <a:pPr algn="ctr"/>
                <a:r>
                  <a:rPr lang="ru-RU" sz="1000" b="1">
                    <a:solidFill>
                      <a:srgbClr val="000000"/>
                    </a:solidFill>
                    <a:latin typeface="Times New Roman" pitchFamily="18" charset="0"/>
                  </a:rPr>
                  <a:t>Лицо, принимающее решение</a:t>
                </a:r>
                <a:endParaRPr lang="ru-RU" sz="1000">
                  <a:solidFill>
                    <a:srgbClr val="000000"/>
                  </a:solidFill>
                  <a:latin typeface="Times New Roman" pitchFamily="18" charset="0"/>
                </a:endParaRPr>
              </a:p>
            </p:txBody>
          </p:sp>
          <p:grpSp>
            <p:nvGrpSpPr>
              <p:cNvPr id="31777" name="Group 24"/>
              <p:cNvGrpSpPr>
                <a:grpSpLocks/>
              </p:cNvGrpSpPr>
              <p:nvPr/>
            </p:nvGrpSpPr>
            <p:grpSpPr bwMode="auto">
              <a:xfrm>
                <a:off x="4831" y="9423"/>
                <a:ext cx="6674" cy="994"/>
                <a:chOff x="5618" y="6620"/>
                <a:chExt cx="7078" cy="994"/>
              </a:xfrm>
            </p:grpSpPr>
            <p:sp>
              <p:nvSpPr>
                <p:cNvPr id="31809" name="Oval 25"/>
                <p:cNvSpPr>
                  <a:spLocks noChangeArrowheads="1"/>
                </p:cNvSpPr>
                <p:nvPr/>
              </p:nvSpPr>
              <p:spPr bwMode="auto">
                <a:xfrm>
                  <a:off x="5618" y="6620"/>
                  <a:ext cx="7078" cy="994"/>
                </a:xfrm>
                <a:prstGeom prst="ellipse">
                  <a:avLst/>
                </a:prstGeom>
                <a:solidFill>
                  <a:srgbClr val="99FF66"/>
                </a:solidFill>
                <a:ln w="38100" cmpd="dbl">
                  <a:solidFill>
                    <a:srgbClr val="00FF00"/>
                  </a:solidFill>
                  <a:round/>
                  <a:headEnd/>
                  <a:tailEnd/>
                </a:ln>
              </p:spPr>
              <p:txBody>
                <a:bodyPr/>
                <a:lstStyle/>
                <a:p>
                  <a:endParaRPr lang="ru-RU">
                    <a:solidFill>
                      <a:srgbClr val="FFFFFF"/>
                    </a:solidFill>
                  </a:endParaRPr>
                </a:p>
              </p:txBody>
            </p:sp>
            <p:sp>
              <p:nvSpPr>
                <p:cNvPr id="31810" name="WordArt 26"/>
                <p:cNvSpPr>
                  <a:spLocks noChangeArrowheads="1" noChangeShapeType="1" noTextEdit="1"/>
                </p:cNvSpPr>
                <p:nvPr/>
              </p:nvSpPr>
              <p:spPr bwMode="auto">
                <a:xfrm>
                  <a:off x="6572" y="6886"/>
                  <a:ext cx="5112" cy="358"/>
                </a:xfrm>
                <a:prstGeom prst="rect">
                  <a:avLst/>
                </a:prstGeom>
              </p:spPr>
              <p:txBody>
                <a:bodyPr spcFirstLastPara="1" wrap="none" fromWordArt="1">
                  <a:prstTxWarp prst="textArchDown">
                    <a:avLst>
                      <a:gd name="adj" fmla="val 0"/>
                    </a:avLst>
                  </a:prstTxWarp>
                </a:bodyPr>
                <a:lstStyle/>
                <a:p>
                  <a:pPr algn="ctr"/>
                  <a:r>
                    <a:rPr lang="ru-RU" sz="1200" kern="10">
                      <a:ln w="9525">
                        <a:solidFill>
                          <a:srgbClr val="000000"/>
                        </a:solidFill>
                        <a:round/>
                        <a:headEnd/>
                        <a:tailEnd/>
                      </a:ln>
                      <a:solidFill>
                        <a:srgbClr val="000000"/>
                      </a:solidFill>
                      <a:latin typeface="Arial"/>
                      <a:cs typeface="Arial"/>
                    </a:rPr>
                    <a:t>Контур оперативного  реагирования</a:t>
                  </a:r>
                </a:p>
              </p:txBody>
            </p:sp>
          </p:grpSp>
          <p:sp>
            <p:nvSpPr>
              <p:cNvPr id="31778" name="AutoShape 27"/>
              <p:cNvSpPr>
                <a:spLocks noChangeArrowheads="1"/>
              </p:cNvSpPr>
              <p:nvPr/>
            </p:nvSpPr>
            <p:spPr bwMode="auto">
              <a:xfrm>
                <a:off x="4034" y="4632"/>
                <a:ext cx="426" cy="710"/>
              </a:xfrm>
              <a:prstGeom prst="upDownArrow">
                <a:avLst>
                  <a:gd name="adj1" fmla="val 50000"/>
                  <a:gd name="adj2" fmla="val 33333"/>
                </a:avLst>
              </a:prstGeom>
              <a:solidFill>
                <a:srgbClr val="00FF00"/>
              </a:solidFill>
              <a:ln w="9525">
                <a:solidFill>
                  <a:srgbClr val="000000"/>
                </a:solidFill>
                <a:miter lim="800000"/>
                <a:headEnd/>
                <a:tailEnd/>
              </a:ln>
            </p:spPr>
            <p:txBody>
              <a:bodyPr/>
              <a:lstStyle/>
              <a:p>
                <a:endParaRPr lang="ru-RU">
                  <a:solidFill>
                    <a:srgbClr val="FFFFFF"/>
                  </a:solidFill>
                </a:endParaRPr>
              </a:p>
            </p:txBody>
          </p:sp>
          <p:sp>
            <p:nvSpPr>
              <p:cNvPr id="31779" name="AutoShape 29"/>
              <p:cNvSpPr>
                <a:spLocks noChangeArrowheads="1"/>
              </p:cNvSpPr>
              <p:nvPr/>
            </p:nvSpPr>
            <p:spPr bwMode="auto">
              <a:xfrm rot="-755404">
                <a:off x="4840" y="2852"/>
                <a:ext cx="4263" cy="601"/>
              </a:xfrm>
              <a:prstGeom prst="leftArrow">
                <a:avLst>
                  <a:gd name="adj1" fmla="val 50000"/>
                  <a:gd name="adj2" fmla="val 177329"/>
                </a:avLst>
              </a:prstGeom>
              <a:solidFill>
                <a:srgbClr val="FF99CC"/>
              </a:solidFill>
              <a:ln w="9525">
                <a:solidFill>
                  <a:srgbClr val="000000"/>
                </a:solidFill>
                <a:miter lim="800000"/>
                <a:headEnd/>
                <a:tailEnd/>
              </a:ln>
            </p:spPr>
            <p:txBody>
              <a:bodyPr/>
              <a:lstStyle/>
              <a:p>
                <a:endParaRPr lang="ru-RU">
                  <a:solidFill>
                    <a:srgbClr val="FFFFFF"/>
                  </a:solidFill>
                </a:endParaRPr>
              </a:p>
            </p:txBody>
          </p:sp>
          <p:sp>
            <p:nvSpPr>
              <p:cNvPr id="24606" name="WordArt 30"/>
              <p:cNvSpPr>
                <a:spLocks noChangeArrowheads="1" noChangeShapeType="1" noTextEdit="1"/>
              </p:cNvSpPr>
              <p:nvPr/>
            </p:nvSpPr>
            <p:spPr bwMode="auto">
              <a:xfrm rot="-5400000">
                <a:off x="-3152" y="5627"/>
                <a:ext cx="9226" cy="360"/>
              </a:xfrm>
              <a:prstGeom prst="rect">
                <a:avLst/>
              </a:prstGeom>
            </p:spPr>
            <p:txBody>
              <a:bodyPr wrap="none" fromWordArt="1">
                <a:prstTxWarp prst="textPlain">
                  <a:avLst>
                    <a:gd name="adj" fmla="val 50000"/>
                  </a:avLst>
                </a:prstTxWarp>
              </a:bodyPr>
              <a:lstStyle/>
              <a:p>
                <a:pPr algn="ctr">
                  <a:defRPr/>
                </a:pPr>
                <a:r>
                  <a:rPr lang="ru-RU" sz="1600" kern="10" spc="320" dirty="0">
                    <a:ln w="9525">
                      <a:solidFill>
                        <a:srgbClr val="56F469"/>
                      </a:solidFill>
                      <a:round/>
                      <a:headEnd/>
                      <a:tailEnd/>
                    </a:ln>
                    <a:solidFill>
                      <a:srgbClr val="56F469"/>
                    </a:solidFill>
                    <a:latin typeface="Arial"/>
                    <a:cs typeface="Arial"/>
                  </a:rPr>
                  <a:t>Информационно-психологическое</a:t>
                </a:r>
                <a:r>
                  <a:rPr lang="ru-RU" sz="1600" kern="10" spc="320" dirty="0">
                    <a:ln w="9525">
                      <a:solidFill>
                        <a:srgbClr val="56F469"/>
                      </a:solidFill>
                      <a:round/>
                      <a:headEnd/>
                      <a:tailEnd/>
                    </a:ln>
                    <a:solidFill>
                      <a:srgbClr val="000000"/>
                    </a:solidFill>
                    <a:latin typeface="Arial"/>
                    <a:cs typeface="Arial"/>
                  </a:rPr>
                  <a:t> </a:t>
                </a:r>
                <a:r>
                  <a:rPr lang="ru-RU" sz="1600" kern="10" spc="320" dirty="0">
                    <a:ln w="9525">
                      <a:solidFill>
                        <a:srgbClr val="56F469"/>
                      </a:solidFill>
                      <a:round/>
                      <a:headEnd/>
                      <a:tailEnd/>
                    </a:ln>
                    <a:solidFill>
                      <a:srgbClr val="36F927"/>
                    </a:solidFill>
                    <a:latin typeface="Arial"/>
                    <a:cs typeface="Arial"/>
                  </a:rPr>
                  <a:t>противоборство</a:t>
                </a:r>
              </a:p>
            </p:txBody>
          </p:sp>
          <p:sp>
            <p:nvSpPr>
              <p:cNvPr id="31781" name="AutoShape 31"/>
              <p:cNvSpPr>
                <a:spLocks noChangeArrowheads="1"/>
              </p:cNvSpPr>
              <p:nvPr/>
            </p:nvSpPr>
            <p:spPr bwMode="auto">
              <a:xfrm>
                <a:off x="9088" y="7024"/>
                <a:ext cx="4133" cy="1877"/>
              </a:xfrm>
              <a:prstGeom prst="cloudCallout">
                <a:avLst>
                  <a:gd name="adj1" fmla="val -32944"/>
                  <a:gd name="adj2" fmla="val 5727"/>
                </a:avLst>
              </a:prstGeom>
              <a:solidFill>
                <a:srgbClr val="FF9900"/>
              </a:solidFill>
              <a:ln w="9525">
                <a:solidFill>
                  <a:srgbClr val="000000"/>
                </a:solidFill>
                <a:round/>
                <a:headEnd/>
                <a:tailEnd/>
              </a:ln>
            </p:spPr>
            <p:txBody>
              <a:bodyPr anchor="ctr"/>
              <a:lstStyle/>
              <a:p>
                <a:pPr algn="ctr"/>
                <a:endParaRPr lang="ru-RU">
                  <a:solidFill>
                    <a:srgbClr val="FFFFFF"/>
                  </a:solidFill>
                </a:endParaRPr>
              </a:p>
            </p:txBody>
          </p:sp>
          <p:sp>
            <p:nvSpPr>
              <p:cNvPr id="31782" name="AutoShape 32"/>
              <p:cNvSpPr>
                <a:spLocks noChangeArrowheads="1"/>
              </p:cNvSpPr>
              <p:nvPr/>
            </p:nvSpPr>
            <p:spPr bwMode="auto">
              <a:xfrm>
                <a:off x="8347" y="7898"/>
                <a:ext cx="3974" cy="1597"/>
              </a:xfrm>
              <a:prstGeom prst="cloudCallout">
                <a:avLst>
                  <a:gd name="adj1" fmla="val -32259"/>
                  <a:gd name="adj2" fmla="val -2037"/>
                </a:avLst>
              </a:prstGeom>
              <a:solidFill>
                <a:srgbClr val="FFCC00"/>
              </a:solidFill>
              <a:ln w="9525">
                <a:solidFill>
                  <a:srgbClr val="000000"/>
                </a:solidFill>
                <a:round/>
                <a:headEnd/>
                <a:tailEnd/>
              </a:ln>
            </p:spPr>
            <p:txBody>
              <a:bodyPr anchor="ctr"/>
              <a:lstStyle/>
              <a:p>
                <a:pPr algn="ctr"/>
                <a:endParaRPr lang="ru-RU">
                  <a:solidFill>
                    <a:srgbClr val="FFFFFF"/>
                  </a:solidFill>
                </a:endParaRPr>
              </a:p>
            </p:txBody>
          </p:sp>
          <p:sp>
            <p:nvSpPr>
              <p:cNvPr id="31783" name="Text Box 33"/>
              <p:cNvSpPr txBox="1">
                <a:spLocks noChangeArrowheads="1"/>
              </p:cNvSpPr>
              <p:nvPr/>
            </p:nvSpPr>
            <p:spPr bwMode="auto">
              <a:xfrm>
                <a:off x="8721" y="8366"/>
                <a:ext cx="2570" cy="568"/>
              </a:xfrm>
              <a:prstGeom prst="rect">
                <a:avLst/>
              </a:prstGeom>
              <a:solidFill>
                <a:srgbClr val="FFCC00"/>
              </a:solidFill>
              <a:ln w="9525">
                <a:solidFill>
                  <a:srgbClr val="FFCC00"/>
                </a:solidFill>
                <a:miter lim="800000"/>
                <a:headEnd/>
                <a:tailEnd/>
              </a:ln>
            </p:spPr>
            <p:txBody>
              <a:bodyPr/>
              <a:lstStyle/>
              <a:p>
                <a:pPr algn="r"/>
                <a:r>
                  <a:rPr lang="ru-RU" sz="1600" b="1">
                    <a:solidFill>
                      <a:srgbClr val="0000FF"/>
                    </a:solidFill>
                  </a:rPr>
                  <a:t>ЭШЕЛОН</a:t>
                </a:r>
                <a:endParaRPr lang="ru-RU">
                  <a:solidFill>
                    <a:srgbClr val="FFFFFF"/>
                  </a:solidFill>
                </a:endParaRPr>
              </a:p>
            </p:txBody>
          </p:sp>
          <p:sp>
            <p:nvSpPr>
              <p:cNvPr id="31784" name="Text Box 34"/>
              <p:cNvSpPr txBox="1">
                <a:spLocks noChangeArrowheads="1"/>
              </p:cNvSpPr>
              <p:nvPr/>
            </p:nvSpPr>
            <p:spPr bwMode="auto">
              <a:xfrm>
                <a:off x="9940" y="7231"/>
                <a:ext cx="2840" cy="667"/>
              </a:xfrm>
              <a:prstGeom prst="rect">
                <a:avLst/>
              </a:prstGeom>
              <a:solidFill>
                <a:srgbClr val="FF9900"/>
              </a:solidFill>
              <a:ln w="9525">
                <a:solidFill>
                  <a:srgbClr val="FF9900"/>
                </a:solidFill>
                <a:miter lim="800000"/>
                <a:headEnd/>
                <a:tailEnd/>
              </a:ln>
            </p:spPr>
            <p:txBody>
              <a:bodyPr/>
              <a:lstStyle/>
              <a:p>
                <a:pPr algn="ctr">
                  <a:lnSpc>
                    <a:spcPct val="88000"/>
                  </a:lnSpc>
                </a:pPr>
                <a:r>
                  <a:rPr lang="ru-RU" sz="1200" b="1">
                    <a:solidFill>
                      <a:srgbClr val="000000"/>
                    </a:solidFill>
                    <a:latin typeface="Times New Roman" pitchFamily="18" charset="0"/>
                  </a:rPr>
                  <a:t>Конкурентная разведка</a:t>
                </a:r>
                <a:endParaRPr lang="ru-RU" sz="1200">
                  <a:solidFill>
                    <a:srgbClr val="000000"/>
                  </a:solidFill>
                  <a:latin typeface="Times New Roman" pitchFamily="18" charset="0"/>
                </a:endParaRPr>
              </a:p>
            </p:txBody>
          </p:sp>
          <p:sp>
            <p:nvSpPr>
              <p:cNvPr id="31785" name="Text Box 35"/>
              <p:cNvSpPr txBox="1">
                <a:spLocks noChangeArrowheads="1"/>
              </p:cNvSpPr>
              <p:nvPr/>
            </p:nvSpPr>
            <p:spPr bwMode="auto">
              <a:xfrm>
                <a:off x="8210" y="4118"/>
                <a:ext cx="3602" cy="2123"/>
              </a:xfrm>
              <a:prstGeom prst="rect">
                <a:avLst/>
              </a:prstGeom>
              <a:solidFill>
                <a:srgbClr val="33CCCC"/>
              </a:solidFill>
              <a:ln w="9525">
                <a:solidFill>
                  <a:srgbClr val="33CCCC"/>
                </a:solidFill>
                <a:miter lim="800000"/>
                <a:headEnd/>
                <a:tailEnd/>
              </a:ln>
            </p:spPr>
            <p:txBody>
              <a:bodyPr/>
              <a:lstStyle/>
              <a:p>
                <a:pPr>
                  <a:lnSpc>
                    <a:spcPct val="75000"/>
                  </a:lnSpc>
                </a:pPr>
                <a:r>
                  <a:rPr lang="ru-RU" sz="800" b="1">
                    <a:solidFill>
                      <a:srgbClr val="000099"/>
                    </a:solidFill>
                    <a:latin typeface="Times New Roman" pitchFamily="18" charset="0"/>
                  </a:rPr>
                  <a:t>Информационные атаки</a:t>
                </a:r>
                <a:r>
                  <a:rPr lang="ru-RU" sz="800">
                    <a:solidFill>
                      <a:srgbClr val="000099"/>
                    </a:solidFill>
                    <a:latin typeface="Times New Roman" pitchFamily="18" charset="0"/>
                  </a:rPr>
                  <a:t>:</a:t>
                </a:r>
              </a:p>
              <a:p>
                <a:pPr lvl="1">
                  <a:lnSpc>
                    <a:spcPct val="75000"/>
                  </a:lnSpc>
                  <a:buSzPts val="1000"/>
                  <a:buFont typeface="Symbol" pitchFamily="18" charset="2"/>
                  <a:buChar char="·"/>
                </a:pPr>
                <a:r>
                  <a:rPr lang="ru-RU" sz="800">
                    <a:solidFill>
                      <a:srgbClr val="000099"/>
                    </a:solidFill>
                    <a:latin typeface="Times New Roman" pitchFamily="18" charset="0"/>
                  </a:rPr>
                  <a:t>направленная дезинформация;</a:t>
                </a:r>
              </a:p>
              <a:p>
                <a:pPr lvl="1">
                  <a:lnSpc>
                    <a:spcPct val="75000"/>
                  </a:lnSpc>
                  <a:buSzPts val="1000"/>
                  <a:buFont typeface="Symbol" pitchFamily="18" charset="2"/>
                  <a:buChar char="·"/>
                </a:pPr>
                <a:r>
                  <a:rPr lang="ru-RU" sz="800">
                    <a:solidFill>
                      <a:srgbClr val="000099"/>
                    </a:solidFill>
                    <a:latin typeface="Times New Roman" pitchFamily="18" charset="0"/>
                  </a:rPr>
                  <a:t>навязывание информации;</a:t>
                </a:r>
              </a:p>
              <a:p>
                <a:pPr lvl="2">
                  <a:lnSpc>
                    <a:spcPct val="75000"/>
                  </a:lnSpc>
                  <a:buSzPts val="1000"/>
                  <a:buFont typeface="Symbol" pitchFamily="18" charset="2"/>
                  <a:buChar char="·"/>
                </a:pPr>
                <a:r>
                  <a:rPr lang="ru-RU" sz="800">
                    <a:solidFill>
                      <a:srgbClr val="000099"/>
                    </a:solidFill>
                    <a:latin typeface="Times New Roman" pitchFamily="18" charset="0"/>
                  </a:rPr>
                  <a:t>изменение WEB-сайтов;</a:t>
                </a:r>
              </a:p>
              <a:p>
                <a:pPr lvl="2">
                  <a:lnSpc>
                    <a:spcPct val="75000"/>
                  </a:lnSpc>
                  <a:buSzPts val="1000"/>
                  <a:buFont typeface="Symbol" pitchFamily="18" charset="2"/>
                  <a:buChar char="·"/>
                </a:pPr>
                <a:r>
                  <a:rPr lang="ru-RU" sz="800">
                    <a:solidFill>
                      <a:srgbClr val="000099"/>
                    </a:solidFill>
                    <a:latin typeface="Times New Roman" pitchFamily="18" charset="0"/>
                  </a:rPr>
                  <a:t>подмена информации;	</a:t>
                </a:r>
              </a:p>
              <a:p>
                <a:pPr lvl="1">
                  <a:lnSpc>
                    <a:spcPct val="75000"/>
                  </a:lnSpc>
                  <a:buSzPts val="1000"/>
                  <a:buFont typeface="Symbol" pitchFamily="18" charset="2"/>
                  <a:buChar char="·"/>
                </a:pPr>
                <a:r>
                  <a:rPr lang="ru-RU" sz="800">
                    <a:solidFill>
                      <a:srgbClr val="000099"/>
                    </a:solidFill>
                    <a:latin typeface="Times New Roman" pitchFamily="18" charset="0"/>
                  </a:rPr>
                  <a:t>информационный терроризм;</a:t>
                </a:r>
              </a:p>
              <a:p>
                <a:pPr lvl="1">
                  <a:lnSpc>
                    <a:spcPct val="75000"/>
                  </a:lnSpc>
                  <a:buSzPts val="1000"/>
                  <a:buFont typeface="Symbol" pitchFamily="18" charset="2"/>
                  <a:buChar char="·"/>
                </a:pPr>
                <a:r>
                  <a:rPr lang="ru-RU" sz="800">
                    <a:solidFill>
                      <a:srgbClr val="000099"/>
                    </a:solidFill>
                    <a:latin typeface="Times New Roman" pitchFamily="18" charset="0"/>
                  </a:rPr>
                  <a:t>пропагандистские диверсии;</a:t>
                </a:r>
              </a:p>
              <a:p>
                <a:pPr lvl="1">
                  <a:lnSpc>
                    <a:spcPct val="75000"/>
                  </a:lnSpc>
                  <a:buSzPts val="1000"/>
                  <a:buFont typeface="Symbol" pitchFamily="18" charset="2"/>
                  <a:buChar char="·"/>
                </a:pPr>
                <a:r>
                  <a:rPr lang="ru-RU" sz="800">
                    <a:solidFill>
                      <a:srgbClr val="000099"/>
                    </a:solidFill>
                    <a:latin typeface="Times New Roman" pitchFamily="18" charset="0"/>
                  </a:rPr>
                  <a:t>приобретение контроля над информационными ресурсами;</a:t>
                </a:r>
              </a:p>
              <a:p>
                <a:pPr lvl="1">
                  <a:lnSpc>
                    <a:spcPct val="75000"/>
                  </a:lnSpc>
                  <a:buSzPts val="1000"/>
                  <a:buFont typeface="Symbol" pitchFamily="18" charset="2"/>
                  <a:buChar char="·"/>
                </a:pPr>
                <a:r>
                  <a:rPr lang="ru-RU" sz="800">
                    <a:solidFill>
                      <a:srgbClr val="000099"/>
                    </a:solidFill>
                    <a:latin typeface="Times New Roman" pitchFamily="18" charset="0"/>
                  </a:rPr>
                  <a:t>и т.д.</a:t>
                </a:r>
              </a:p>
            </p:txBody>
          </p:sp>
          <p:sp>
            <p:nvSpPr>
              <p:cNvPr id="31786" name="AutoShape 36"/>
              <p:cNvSpPr>
                <a:spLocks noChangeArrowheads="1"/>
              </p:cNvSpPr>
              <p:nvPr/>
            </p:nvSpPr>
            <p:spPr bwMode="auto">
              <a:xfrm>
                <a:off x="12216" y="8236"/>
                <a:ext cx="3550" cy="568"/>
              </a:xfrm>
              <a:prstGeom prst="leftArrow">
                <a:avLst>
                  <a:gd name="adj1" fmla="val 50000"/>
                  <a:gd name="adj2" fmla="val 156250"/>
                </a:avLst>
              </a:prstGeom>
              <a:solidFill>
                <a:srgbClr val="0000FF"/>
              </a:solidFill>
              <a:ln w="9525">
                <a:solidFill>
                  <a:srgbClr val="000000"/>
                </a:solidFill>
                <a:miter lim="800000"/>
                <a:headEnd/>
                <a:tailEnd/>
              </a:ln>
            </p:spPr>
            <p:txBody>
              <a:bodyPr/>
              <a:lstStyle/>
              <a:p>
                <a:endParaRPr lang="ru-RU">
                  <a:solidFill>
                    <a:srgbClr val="FFFFFF"/>
                  </a:solidFill>
                </a:endParaRPr>
              </a:p>
            </p:txBody>
          </p:sp>
          <p:sp>
            <p:nvSpPr>
              <p:cNvPr id="31787" name="AutoShape 37"/>
              <p:cNvSpPr>
                <a:spLocks noChangeArrowheads="1"/>
              </p:cNvSpPr>
              <p:nvPr/>
            </p:nvSpPr>
            <p:spPr bwMode="auto">
              <a:xfrm rot="10634897">
                <a:off x="8281" y="138"/>
                <a:ext cx="5137" cy="3328"/>
              </a:xfrm>
              <a:prstGeom prst="cloudCallout">
                <a:avLst>
                  <a:gd name="adj1" fmla="val -11255"/>
                  <a:gd name="adj2" fmla="val 244648"/>
                </a:avLst>
              </a:prstGeom>
              <a:solidFill>
                <a:srgbClr val="FF99CC"/>
              </a:solidFill>
              <a:ln w="9525">
                <a:solidFill>
                  <a:srgbClr val="000000"/>
                </a:solidFill>
                <a:round/>
                <a:headEnd/>
                <a:tailEnd/>
              </a:ln>
            </p:spPr>
            <p:txBody>
              <a:bodyPr rot="10800000" anchor="ctr"/>
              <a:lstStyle/>
              <a:p>
                <a:pPr algn="ctr"/>
                <a:endParaRPr lang="ru-RU">
                  <a:solidFill>
                    <a:srgbClr val="FFFFFF"/>
                  </a:solidFill>
                </a:endParaRPr>
              </a:p>
            </p:txBody>
          </p:sp>
          <p:sp>
            <p:nvSpPr>
              <p:cNvPr id="31788" name="Text Box 38"/>
              <p:cNvSpPr txBox="1">
                <a:spLocks noChangeArrowheads="1"/>
              </p:cNvSpPr>
              <p:nvPr/>
            </p:nvSpPr>
            <p:spPr bwMode="auto">
              <a:xfrm>
                <a:off x="9202" y="813"/>
                <a:ext cx="3408" cy="1614"/>
              </a:xfrm>
              <a:prstGeom prst="rect">
                <a:avLst/>
              </a:prstGeom>
              <a:solidFill>
                <a:srgbClr val="FF99CC"/>
              </a:solidFill>
              <a:ln w="9525">
                <a:solidFill>
                  <a:srgbClr val="FF99CC"/>
                </a:solidFill>
                <a:miter lim="800000"/>
                <a:headEnd/>
                <a:tailEnd/>
              </a:ln>
            </p:spPr>
            <p:txBody>
              <a:bodyPr/>
              <a:lstStyle/>
              <a:p>
                <a:r>
                  <a:rPr lang="ru-RU" sz="1200" b="1">
                    <a:solidFill>
                      <a:srgbClr val="660033"/>
                    </a:solidFill>
                    <a:latin typeface="Times New Roman" pitchFamily="18" charset="0"/>
                  </a:rPr>
                  <a:t>Пси-воздействие на</a:t>
                </a:r>
                <a:r>
                  <a:rPr lang="ru-RU" sz="1200">
                    <a:solidFill>
                      <a:srgbClr val="660033"/>
                    </a:solidFill>
                    <a:latin typeface="Times New Roman" pitchFamily="18" charset="0"/>
                  </a:rPr>
                  <a:t>:</a:t>
                </a:r>
              </a:p>
              <a:p>
                <a:pPr lvl="1">
                  <a:lnSpc>
                    <a:spcPct val="72000"/>
                  </a:lnSpc>
                  <a:buSzPts val="1000"/>
                  <a:buFont typeface="Symbol" pitchFamily="18" charset="2"/>
                  <a:buChar char="·"/>
                </a:pPr>
                <a:r>
                  <a:rPr lang="ru-RU" sz="1000">
                    <a:solidFill>
                      <a:srgbClr val="660033"/>
                    </a:solidFill>
                    <a:latin typeface="Times New Roman" pitchFamily="18" charset="0"/>
                  </a:rPr>
                  <a:t>физиологические параметры человека;</a:t>
                </a:r>
              </a:p>
              <a:p>
                <a:pPr lvl="1">
                  <a:lnSpc>
                    <a:spcPct val="72000"/>
                  </a:lnSpc>
                  <a:buSzPts val="1000"/>
                  <a:buFont typeface="Symbol" pitchFamily="18" charset="2"/>
                  <a:buChar char="·"/>
                </a:pPr>
                <a:r>
                  <a:rPr lang="ru-RU" sz="1000">
                    <a:solidFill>
                      <a:srgbClr val="660033"/>
                    </a:solidFill>
                    <a:latin typeface="Times New Roman" pitchFamily="18" charset="0"/>
                  </a:rPr>
                  <a:t>сознание/подсознание человека;</a:t>
                </a:r>
              </a:p>
              <a:p>
                <a:pPr lvl="1">
                  <a:lnSpc>
                    <a:spcPct val="72000"/>
                  </a:lnSpc>
                  <a:buSzPts val="1000"/>
                  <a:buFont typeface="Symbol" pitchFamily="18" charset="2"/>
                  <a:buChar char="·"/>
                </a:pPr>
                <a:r>
                  <a:rPr lang="ru-RU" sz="1000">
                    <a:solidFill>
                      <a:srgbClr val="660033"/>
                    </a:solidFill>
                    <a:latin typeface="Times New Roman" pitchFamily="18" charset="0"/>
                  </a:rPr>
                  <a:t>групповое и массовое сознание</a:t>
                </a:r>
                <a:endParaRPr lang="ru-RU">
                  <a:solidFill>
                    <a:srgbClr val="660033"/>
                  </a:solidFill>
                  <a:latin typeface="Times New Roman" pitchFamily="18" charset="0"/>
                </a:endParaRPr>
              </a:p>
            </p:txBody>
          </p:sp>
          <p:sp>
            <p:nvSpPr>
              <p:cNvPr id="31789" name="WordArt 39"/>
              <p:cNvSpPr>
                <a:spLocks noChangeArrowheads="1" noChangeShapeType="1" noTextEdit="1"/>
              </p:cNvSpPr>
              <p:nvPr/>
            </p:nvSpPr>
            <p:spPr bwMode="auto">
              <a:xfrm>
                <a:off x="3131" y="2414"/>
                <a:ext cx="2205" cy="2130"/>
              </a:xfrm>
              <a:prstGeom prst="rect">
                <a:avLst/>
              </a:prstGeom>
            </p:spPr>
            <p:txBody>
              <a:bodyPr spcFirstLastPara="1" wrap="none" fromWordArt="1">
                <a:prstTxWarp prst="textCircle">
                  <a:avLst>
                    <a:gd name="adj" fmla="val 11029660"/>
                  </a:avLst>
                </a:prstTxWarp>
              </a:bodyPr>
              <a:lstStyle/>
              <a:p>
                <a:pPr algn="ctr"/>
                <a:r>
                  <a:rPr lang="ru-RU" sz="800" kern="10" spc="400">
                    <a:ln w="9525">
                      <a:solidFill>
                        <a:srgbClr val="000000"/>
                      </a:solidFill>
                      <a:round/>
                      <a:headEnd/>
                      <a:tailEnd/>
                    </a:ln>
                    <a:solidFill>
                      <a:srgbClr val="000000"/>
                    </a:solidFill>
                    <a:latin typeface="Arial"/>
                    <a:cs typeface="Arial"/>
                  </a:rPr>
                  <a:t>Система принятия решения</a:t>
                </a:r>
              </a:p>
            </p:txBody>
          </p:sp>
          <p:sp>
            <p:nvSpPr>
              <p:cNvPr id="31790" name="AutoShape 40"/>
              <p:cNvSpPr>
                <a:spLocks noChangeArrowheads="1"/>
              </p:cNvSpPr>
              <p:nvPr/>
            </p:nvSpPr>
            <p:spPr bwMode="auto">
              <a:xfrm rot="-1184774">
                <a:off x="6698" y="6532"/>
                <a:ext cx="1249" cy="538"/>
              </a:xfrm>
              <a:prstGeom prst="leftArrow">
                <a:avLst>
                  <a:gd name="adj1" fmla="val 50000"/>
                  <a:gd name="adj2" fmla="val 58039"/>
                </a:avLst>
              </a:prstGeom>
              <a:solidFill>
                <a:srgbClr val="00FFFF"/>
              </a:solidFill>
              <a:ln w="9525">
                <a:solidFill>
                  <a:srgbClr val="000000"/>
                </a:solidFill>
                <a:miter lim="800000"/>
                <a:headEnd/>
                <a:tailEnd/>
              </a:ln>
            </p:spPr>
            <p:txBody>
              <a:bodyPr/>
              <a:lstStyle/>
              <a:p>
                <a:endParaRPr lang="ru-RU">
                  <a:solidFill>
                    <a:srgbClr val="FFFFFF"/>
                  </a:solidFill>
                </a:endParaRPr>
              </a:p>
            </p:txBody>
          </p:sp>
          <p:sp>
            <p:nvSpPr>
              <p:cNvPr id="31791" name="Text Box 42"/>
              <p:cNvSpPr txBox="1">
                <a:spLocks noChangeArrowheads="1"/>
              </p:cNvSpPr>
              <p:nvPr/>
            </p:nvSpPr>
            <p:spPr bwMode="auto">
              <a:xfrm>
                <a:off x="13348" y="8001"/>
                <a:ext cx="2982" cy="387"/>
              </a:xfrm>
              <a:prstGeom prst="rect">
                <a:avLst/>
              </a:prstGeom>
              <a:solidFill>
                <a:schemeClr val="bg1"/>
              </a:solidFill>
              <a:ln w="9525">
                <a:solidFill>
                  <a:schemeClr val="bg1"/>
                </a:solidFill>
                <a:miter lim="800000"/>
                <a:headEnd/>
                <a:tailEnd/>
              </a:ln>
            </p:spPr>
            <p:txBody>
              <a:bodyPr/>
              <a:lstStyle/>
              <a:p>
                <a:r>
                  <a:rPr lang="ru-RU" sz="1000" b="1">
                    <a:solidFill>
                      <a:srgbClr val="0099FF"/>
                    </a:solidFill>
                    <a:latin typeface="Times New Roman" pitchFamily="18" charset="0"/>
                  </a:rPr>
                  <a:t>РЭР, сетевая разведка</a:t>
                </a:r>
              </a:p>
            </p:txBody>
          </p:sp>
          <p:sp>
            <p:nvSpPr>
              <p:cNvPr id="31792" name="Text Box 43"/>
              <p:cNvSpPr txBox="1">
                <a:spLocks noChangeArrowheads="1"/>
              </p:cNvSpPr>
              <p:nvPr/>
            </p:nvSpPr>
            <p:spPr bwMode="auto">
              <a:xfrm>
                <a:off x="14058" y="9230"/>
                <a:ext cx="2104" cy="793"/>
              </a:xfrm>
              <a:prstGeom prst="rect">
                <a:avLst/>
              </a:prstGeom>
              <a:solidFill>
                <a:schemeClr val="bg1"/>
              </a:solidFill>
              <a:ln w="9525">
                <a:solidFill>
                  <a:schemeClr val="bg1"/>
                </a:solidFill>
                <a:miter lim="800000"/>
                <a:headEnd/>
                <a:tailEnd/>
              </a:ln>
            </p:spPr>
            <p:txBody>
              <a:bodyPr/>
              <a:lstStyle/>
              <a:p>
                <a:pPr algn="r">
                  <a:lnSpc>
                    <a:spcPct val="80000"/>
                  </a:lnSpc>
                </a:pPr>
                <a:r>
                  <a:rPr lang="ru-RU" sz="1000">
                    <a:solidFill>
                      <a:srgbClr val="00FF00"/>
                    </a:solidFill>
                    <a:latin typeface="Times New Roman" pitchFamily="18" charset="0"/>
                  </a:rPr>
                  <a:t>Информационные операции </a:t>
                </a:r>
              </a:p>
              <a:p>
                <a:pPr algn="r">
                  <a:lnSpc>
                    <a:spcPct val="80000"/>
                  </a:lnSpc>
                </a:pPr>
                <a:r>
                  <a:rPr lang="ru-RU" sz="1000">
                    <a:solidFill>
                      <a:srgbClr val="00FF00"/>
                    </a:solidFill>
                    <a:latin typeface="Times New Roman" pitchFamily="18" charset="0"/>
                  </a:rPr>
                  <a:t>в Интернет</a:t>
                </a:r>
              </a:p>
            </p:txBody>
          </p:sp>
          <p:grpSp>
            <p:nvGrpSpPr>
              <p:cNvPr id="31793" name="Group 44"/>
              <p:cNvGrpSpPr>
                <a:grpSpLocks/>
              </p:cNvGrpSpPr>
              <p:nvPr/>
            </p:nvGrpSpPr>
            <p:grpSpPr bwMode="auto">
              <a:xfrm>
                <a:off x="11502" y="8901"/>
                <a:ext cx="2982" cy="2429"/>
                <a:chOff x="12696" y="5768"/>
                <a:chExt cx="2982" cy="2429"/>
              </a:xfrm>
            </p:grpSpPr>
            <p:sp>
              <p:nvSpPr>
                <p:cNvPr id="31806" name="Oval 45"/>
                <p:cNvSpPr>
                  <a:spLocks noChangeArrowheads="1"/>
                </p:cNvSpPr>
                <p:nvPr/>
              </p:nvSpPr>
              <p:spPr bwMode="auto">
                <a:xfrm>
                  <a:off x="12696" y="5768"/>
                  <a:ext cx="2982" cy="2429"/>
                </a:xfrm>
                <a:prstGeom prst="ellipse">
                  <a:avLst/>
                </a:prstGeom>
                <a:solidFill>
                  <a:srgbClr val="99FF66"/>
                </a:solidFill>
                <a:ln w="57150" cmpd="thickThin">
                  <a:solidFill>
                    <a:srgbClr val="00FF00"/>
                  </a:solidFill>
                  <a:round/>
                  <a:headEnd/>
                  <a:tailEnd/>
                </a:ln>
              </p:spPr>
              <p:txBody>
                <a:bodyPr/>
                <a:lstStyle/>
                <a:p>
                  <a:endParaRPr lang="ru-RU">
                    <a:solidFill>
                      <a:srgbClr val="FFFFFF"/>
                    </a:solidFill>
                  </a:endParaRPr>
                </a:p>
              </p:txBody>
            </p:sp>
            <p:sp>
              <p:nvSpPr>
                <p:cNvPr id="31807" name="Text Box 46"/>
                <p:cNvSpPr txBox="1">
                  <a:spLocks noChangeArrowheads="1"/>
                </p:cNvSpPr>
                <p:nvPr/>
              </p:nvSpPr>
              <p:spPr bwMode="auto">
                <a:xfrm>
                  <a:off x="13248" y="6153"/>
                  <a:ext cx="1988" cy="1441"/>
                </a:xfrm>
                <a:prstGeom prst="rect">
                  <a:avLst/>
                </a:prstGeom>
                <a:solidFill>
                  <a:srgbClr val="99FF66"/>
                </a:solidFill>
                <a:ln w="9525">
                  <a:solidFill>
                    <a:srgbClr val="99FF66"/>
                  </a:solidFill>
                  <a:miter lim="800000"/>
                  <a:headEnd/>
                  <a:tailEnd/>
                </a:ln>
              </p:spPr>
              <p:txBody>
                <a:bodyPr/>
                <a:lstStyle/>
                <a:p>
                  <a:pPr algn="ctr"/>
                  <a:r>
                    <a:rPr lang="ru-RU" sz="1200" b="1">
                      <a:solidFill>
                        <a:srgbClr val="000000"/>
                      </a:solidFill>
                      <a:latin typeface="Times New Roman" pitchFamily="18" charset="0"/>
                    </a:rPr>
                    <a:t>Разведка, контроль,  содействие</a:t>
                  </a:r>
                </a:p>
                <a:p>
                  <a:pPr algn="ctr"/>
                  <a:r>
                    <a:rPr lang="ru-RU" sz="1200" b="1">
                      <a:solidFill>
                        <a:srgbClr val="000000"/>
                      </a:solidFill>
                      <a:latin typeface="Times New Roman" pitchFamily="18" charset="0"/>
                    </a:rPr>
                    <a:t>нападение</a:t>
                  </a:r>
                </a:p>
              </p:txBody>
            </p:sp>
            <p:sp>
              <p:nvSpPr>
                <p:cNvPr id="31808" name="WordArt 47"/>
                <p:cNvSpPr>
                  <a:spLocks noChangeArrowheads="1" noChangeShapeType="1" noTextEdit="1"/>
                </p:cNvSpPr>
                <p:nvPr/>
              </p:nvSpPr>
              <p:spPr bwMode="auto">
                <a:xfrm>
                  <a:off x="13000" y="6825"/>
                  <a:ext cx="2414" cy="1136"/>
                </a:xfrm>
                <a:prstGeom prst="rect">
                  <a:avLst/>
                </a:prstGeom>
              </p:spPr>
              <p:txBody>
                <a:bodyPr spcFirstLastPara="1" wrap="none" fromWordArt="1">
                  <a:prstTxWarp prst="textArchDown">
                    <a:avLst>
                      <a:gd name="adj" fmla="val 303745"/>
                    </a:avLst>
                  </a:prstTxWarp>
                </a:bodyPr>
                <a:lstStyle/>
                <a:p>
                  <a:pPr algn="ctr"/>
                  <a:r>
                    <a:rPr lang="ru-RU" sz="1000" kern="10">
                      <a:ln w="9525">
                        <a:solidFill>
                          <a:srgbClr val="000000"/>
                        </a:solidFill>
                        <a:round/>
                        <a:headEnd/>
                        <a:tailEnd/>
                      </a:ln>
                      <a:solidFill>
                        <a:srgbClr val="000000"/>
                      </a:solidFill>
                      <a:latin typeface="Arial"/>
                      <a:cs typeface="Arial"/>
                    </a:rPr>
                    <a:t>Активное воздействие</a:t>
                  </a:r>
                </a:p>
              </p:txBody>
            </p:sp>
          </p:grpSp>
          <p:sp>
            <p:nvSpPr>
              <p:cNvPr id="31794" name="Text Box 48"/>
              <p:cNvSpPr txBox="1">
                <a:spLocks noChangeArrowheads="1"/>
              </p:cNvSpPr>
              <p:nvPr/>
            </p:nvSpPr>
            <p:spPr bwMode="auto">
              <a:xfrm>
                <a:off x="14316" y="6635"/>
                <a:ext cx="1846" cy="822"/>
              </a:xfrm>
              <a:prstGeom prst="rect">
                <a:avLst/>
              </a:prstGeom>
              <a:solidFill>
                <a:schemeClr val="bg1"/>
              </a:solidFill>
              <a:ln w="9525">
                <a:solidFill>
                  <a:schemeClr val="bg1"/>
                </a:solidFill>
                <a:miter lim="800000"/>
                <a:headEnd/>
                <a:tailEnd/>
              </a:ln>
            </p:spPr>
            <p:txBody>
              <a:bodyPr/>
              <a:lstStyle/>
              <a:p>
                <a:r>
                  <a:rPr lang="ru-RU" sz="900">
                    <a:solidFill>
                      <a:srgbClr val="FF6600"/>
                    </a:solidFill>
                    <a:latin typeface="Times New Roman" pitchFamily="18" charset="0"/>
                  </a:rPr>
                  <a:t>промышленный шпионаж;</a:t>
                </a:r>
              </a:p>
              <a:p>
                <a:r>
                  <a:rPr lang="ru-RU" sz="900">
                    <a:solidFill>
                      <a:srgbClr val="FF6600"/>
                    </a:solidFill>
                    <a:latin typeface="Times New Roman" pitchFamily="18" charset="0"/>
                  </a:rPr>
                  <a:t>бизнес-разведка</a:t>
                </a:r>
              </a:p>
            </p:txBody>
          </p:sp>
          <p:sp>
            <p:nvSpPr>
              <p:cNvPr id="31795" name="WordArt 49"/>
              <p:cNvSpPr>
                <a:spLocks noChangeArrowheads="1" noChangeShapeType="1" noTextEdit="1"/>
              </p:cNvSpPr>
              <p:nvPr/>
            </p:nvSpPr>
            <p:spPr bwMode="auto">
              <a:xfrm rot="-4969534">
                <a:off x="12642" y="3269"/>
                <a:ext cx="4395" cy="2131"/>
              </a:xfrm>
              <a:prstGeom prst="rect">
                <a:avLst/>
              </a:prstGeom>
            </p:spPr>
            <p:txBody>
              <a:bodyPr spcFirstLastPara="1" wrap="none" fromWordArt="1">
                <a:prstTxWarp prst="textArchDown">
                  <a:avLst>
                    <a:gd name="adj" fmla="val 0"/>
                  </a:avLst>
                </a:prstTxWarp>
              </a:bodyPr>
              <a:lstStyle/>
              <a:p>
                <a:pPr algn="ctr"/>
                <a:r>
                  <a:rPr lang="ru-RU" sz="1000" kern="10">
                    <a:ln w="9525">
                      <a:solidFill>
                        <a:srgbClr val="FF99CC"/>
                      </a:solidFill>
                      <a:round/>
                      <a:headEnd/>
                      <a:tailEnd/>
                    </a:ln>
                    <a:solidFill>
                      <a:srgbClr val="00FFFF"/>
                    </a:solidFill>
                    <a:latin typeface="Arial"/>
                    <a:cs typeface="Arial"/>
                  </a:rPr>
                  <a:t>системы контроля и управления семантическим </a:t>
                </a:r>
              </a:p>
              <a:p>
                <a:pPr algn="ctr"/>
                <a:r>
                  <a:rPr lang="ru-RU" sz="1000" kern="10">
                    <a:ln w="9525">
                      <a:solidFill>
                        <a:srgbClr val="FF99CC"/>
                      </a:solidFill>
                      <a:round/>
                      <a:headEnd/>
                      <a:tailEnd/>
                    </a:ln>
                    <a:solidFill>
                      <a:srgbClr val="00FFFF"/>
                    </a:solidFill>
                    <a:latin typeface="Arial"/>
                    <a:cs typeface="Arial"/>
                  </a:rPr>
                  <a:t>пространством Интернет</a:t>
                </a:r>
              </a:p>
            </p:txBody>
          </p:sp>
          <p:sp>
            <p:nvSpPr>
              <p:cNvPr id="31796" name="AutoShape 50"/>
              <p:cNvSpPr>
                <a:spLocks noChangeArrowheads="1"/>
              </p:cNvSpPr>
              <p:nvPr/>
            </p:nvSpPr>
            <p:spPr bwMode="auto">
              <a:xfrm rot="3509666">
                <a:off x="14952" y="520"/>
                <a:ext cx="688" cy="1960"/>
              </a:xfrm>
              <a:prstGeom prst="downArrow">
                <a:avLst>
                  <a:gd name="adj1" fmla="val 50000"/>
                  <a:gd name="adj2" fmla="val 71221"/>
                </a:avLst>
              </a:prstGeom>
              <a:solidFill>
                <a:srgbClr val="00FFFF"/>
              </a:solidFill>
              <a:ln w="9525">
                <a:solidFill>
                  <a:srgbClr val="000000"/>
                </a:solidFill>
                <a:miter lim="800000"/>
                <a:headEnd/>
                <a:tailEnd/>
              </a:ln>
            </p:spPr>
            <p:txBody>
              <a:bodyPr/>
              <a:lstStyle/>
              <a:p>
                <a:endParaRPr lang="ru-RU">
                  <a:solidFill>
                    <a:srgbClr val="FFFFFF"/>
                  </a:solidFill>
                </a:endParaRPr>
              </a:p>
            </p:txBody>
          </p:sp>
          <p:sp>
            <p:nvSpPr>
              <p:cNvPr id="31797" name="WordArt 51"/>
              <p:cNvSpPr>
                <a:spLocks noChangeArrowheads="1" noChangeShapeType="1" noTextEdit="1"/>
              </p:cNvSpPr>
              <p:nvPr/>
            </p:nvSpPr>
            <p:spPr bwMode="auto">
              <a:xfrm rot="-1679089">
                <a:off x="14484" y="680"/>
                <a:ext cx="1065" cy="540"/>
              </a:xfrm>
              <a:prstGeom prst="rect">
                <a:avLst/>
              </a:prstGeom>
            </p:spPr>
            <p:txBody>
              <a:bodyPr wrap="none" fromWordArt="1">
                <a:prstTxWarp prst="textPlain">
                  <a:avLst>
                    <a:gd name="adj" fmla="val 50000"/>
                  </a:avLst>
                </a:prstTxWarp>
              </a:bodyPr>
              <a:lstStyle/>
              <a:p>
                <a:pPr algn="ctr"/>
                <a:r>
                  <a:rPr lang="ru-RU" sz="1200" kern="10">
                    <a:ln w="9525">
                      <a:solidFill>
                        <a:srgbClr val="00FFFF"/>
                      </a:solidFill>
                      <a:round/>
                      <a:headEnd/>
                      <a:tailEnd/>
                    </a:ln>
                    <a:solidFill>
                      <a:srgbClr val="00FFFF"/>
                    </a:solidFill>
                    <a:latin typeface="Arial"/>
                    <a:cs typeface="Arial"/>
                  </a:rPr>
                  <a:t>Сетевые </a:t>
                </a:r>
              </a:p>
              <a:p>
                <a:pPr algn="ctr"/>
                <a:r>
                  <a:rPr lang="ru-RU" sz="1200" kern="10">
                    <a:ln w="9525">
                      <a:solidFill>
                        <a:srgbClr val="00FFFF"/>
                      </a:solidFill>
                      <a:round/>
                      <a:headEnd/>
                      <a:tailEnd/>
                    </a:ln>
                    <a:solidFill>
                      <a:srgbClr val="00FFFF"/>
                    </a:solidFill>
                    <a:latin typeface="Arial"/>
                    <a:cs typeface="Arial"/>
                  </a:rPr>
                  <a:t>операции</a:t>
                </a:r>
              </a:p>
            </p:txBody>
          </p:sp>
          <p:sp>
            <p:nvSpPr>
              <p:cNvPr id="31798" name="WordArt 52"/>
              <p:cNvSpPr>
                <a:spLocks noChangeArrowheads="1" noChangeShapeType="1" noTextEdit="1"/>
              </p:cNvSpPr>
              <p:nvPr/>
            </p:nvSpPr>
            <p:spPr bwMode="auto">
              <a:xfrm rot="244066">
                <a:off x="3278" y="8277"/>
                <a:ext cx="1770" cy="873"/>
              </a:xfrm>
              <a:prstGeom prst="rect">
                <a:avLst/>
              </a:prstGeom>
            </p:spPr>
            <p:txBody>
              <a:bodyPr spcFirstLastPara="1" wrap="none" fromWordArt="1">
                <a:prstTxWarp prst="textArchDown">
                  <a:avLst>
                    <a:gd name="adj" fmla="val 0"/>
                  </a:avLst>
                </a:prstTxWarp>
              </a:bodyPr>
              <a:lstStyle/>
              <a:p>
                <a:pPr algn="ctr"/>
                <a:r>
                  <a:rPr lang="ru-RU" sz="1200" kern="10" spc="600">
                    <a:ln w="9525">
                      <a:solidFill>
                        <a:srgbClr val="000000"/>
                      </a:solidFill>
                      <a:round/>
                      <a:headEnd/>
                      <a:tailEnd/>
                    </a:ln>
                    <a:solidFill>
                      <a:srgbClr val="000000"/>
                    </a:solidFill>
                    <a:latin typeface="Arial"/>
                    <a:cs typeface="Arial"/>
                  </a:rPr>
                  <a:t>индивидуальное</a:t>
                </a:r>
              </a:p>
              <a:p>
                <a:pPr algn="ctr"/>
                <a:r>
                  <a:rPr lang="ru-RU" sz="1200" kern="10" spc="600">
                    <a:ln w="9525">
                      <a:solidFill>
                        <a:srgbClr val="000000"/>
                      </a:solidFill>
                      <a:round/>
                      <a:headEnd/>
                      <a:tailEnd/>
                    </a:ln>
                    <a:solidFill>
                      <a:srgbClr val="000000"/>
                    </a:solidFill>
                    <a:latin typeface="Arial"/>
                    <a:cs typeface="Arial"/>
                  </a:rPr>
                  <a:t>и массовое</a:t>
                </a:r>
              </a:p>
              <a:p>
                <a:pPr algn="ctr"/>
                <a:r>
                  <a:rPr lang="ru-RU" sz="1200" kern="10" spc="600">
                    <a:ln w="9525">
                      <a:solidFill>
                        <a:srgbClr val="000000"/>
                      </a:solidFill>
                      <a:round/>
                      <a:headEnd/>
                      <a:tailEnd/>
                    </a:ln>
                    <a:solidFill>
                      <a:srgbClr val="000000"/>
                    </a:solidFill>
                    <a:latin typeface="Arial"/>
                    <a:cs typeface="Arial"/>
                  </a:rPr>
                  <a:t>сознание</a:t>
                </a:r>
              </a:p>
            </p:txBody>
          </p:sp>
          <p:sp>
            <p:nvSpPr>
              <p:cNvPr id="31799" name="AutoShape 53"/>
              <p:cNvSpPr>
                <a:spLocks noChangeArrowheads="1"/>
              </p:cNvSpPr>
              <p:nvPr/>
            </p:nvSpPr>
            <p:spPr bwMode="auto">
              <a:xfrm>
                <a:off x="5262" y="5538"/>
                <a:ext cx="476" cy="661"/>
              </a:xfrm>
              <a:prstGeom prst="downArrow">
                <a:avLst>
                  <a:gd name="adj1" fmla="val 50000"/>
                  <a:gd name="adj2" fmla="val 34716"/>
                </a:avLst>
              </a:prstGeom>
              <a:solidFill>
                <a:srgbClr val="FF00FF"/>
              </a:solidFill>
              <a:ln w="9525">
                <a:solidFill>
                  <a:srgbClr val="000000"/>
                </a:solidFill>
                <a:miter lim="800000"/>
                <a:headEnd/>
                <a:tailEnd/>
              </a:ln>
            </p:spPr>
            <p:txBody>
              <a:bodyPr/>
              <a:lstStyle/>
              <a:p>
                <a:endParaRPr lang="ru-RU">
                  <a:solidFill>
                    <a:srgbClr val="FFFFFF"/>
                  </a:solidFill>
                </a:endParaRPr>
              </a:p>
            </p:txBody>
          </p:sp>
          <p:sp>
            <p:nvSpPr>
              <p:cNvPr id="31800" name="AutoShape 54"/>
              <p:cNvSpPr>
                <a:spLocks noChangeArrowheads="1"/>
              </p:cNvSpPr>
              <p:nvPr/>
            </p:nvSpPr>
            <p:spPr bwMode="auto">
              <a:xfrm rot="-1515176">
                <a:off x="5057" y="4335"/>
                <a:ext cx="336" cy="852"/>
              </a:xfrm>
              <a:prstGeom prst="upArrow">
                <a:avLst>
                  <a:gd name="adj1" fmla="val 50000"/>
                  <a:gd name="adj2" fmla="val 63393"/>
                </a:avLst>
              </a:prstGeom>
              <a:solidFill>
                <a:srgbClr val="FF00FF"/>
              </a:solidFill>
              <a:ln w="9525">
                <a:solidFill>
                  <a:srgbClr val="000000"/>
                </a:solidFill>
                <a:miter lim="800000"/>
                <a:headEnd/>
                <a:tailEnd/>
              </a:ln>
            </p:spPr>
            <p:txBody>
              <a:bodyPr/>
              <a:lstStyle/>
              <a:p>
                <a:endParaRPr lang="ru-RU">
                  <a:solidFill>
                    <a:srgbClr val="FFFFFF"/>
                  </a:solidFill>
                </a:endParaRPr>
              </a:p>
            </p:txBody>
          </p:sp>
          <p:sp>
            <p:nvSpPr>
              <p:cNvPr id="31801" name="Text Box 55"/>
              <p:cNvSpPr txBox="1">
                <a:spLocks noChangeArrowheads="1"/>
              </p:cNvSpPr>
              <p:nvPr/>
            </p:nvSpPr>
            <p:spPr bwMode="auto">
              <a:xfrm>
                <a:off x="5094" y="5112"/>
                <a:ext cx="778" cy="426"/>
              </a:xfrm>
              <a:prstGeom prst="rect">
                <a:avLst/>
              </a:prstGeom>
              <a:solidFill>
                <a:srgbClr val="FF00FF"/>
              </a:solidFill>
              <a:ln w="9525">
                <a:solidFill>
                  <a:srgbClr val="000000"/>
                </a:solidFill>
                <a:miter lim="800000"/>
                <a:headEnd/>
                <a:tailEnd/>
              </a:ln>
            </p:spPr>
            <p:txBody>
              <a:bodyPr/>
              <a:lstStyle/>
              <a:p>
                <a:pPr algn="ctr"/>
                <a:r>
                  <a:rPr lang="ru-RU" sz="1000" b="1">
                    <a:solidFill>
                      <a:srgbClr val="660033"/>
                    </a:solidFill>
                    <a:latin typeface="Times New Roman" pitchFamily="18" charset="0"/>
                  </a:rPr>
                  <a:t>ПАЗ</a:t>
                </a:r>
              </a:p>
            </p:txBody>
          </p:sp>
          <p:sp>
            <p:nvSpPr>
              <p:cNvPr id="22581" name="WordArt 56"/>
              <p:cNvSpPr>
                <a:spLocks noChangeArrowheads="1" noChangeShapeType="1" noTextEdit="1"/>
              </p:cNvSpPr>
              <p:nvPr/>
            </p:nvSpPr>
            <p:spPr bwMode="auto">
              <a:xfrm>
                <a:off x="2756" y="3862"/>
                <a:ext cx="2982" cy="1054"/>
              </a:xfrm>
              <a:prstGeom prst="rect">
                <a:avLst/>
              </a:prstGeom>
            </p:spPr>
            <p:txBody>
              <a:bodyPr spcFirstLastPara="1" wrap="none" fromWordArt="1">
                <a:prstTxWarp prst="textArchDown">
                  <a:avLst>
                    <a:gd name="adj" fmla="val 21488856"/>
                  </a:avLst>
                </a:prstTxWarp>
              </a:bodyPr>
              <a:lstStyle/>
              <a:p>
                <a:pPr algn="ctr">
                  <a:lnSpc>
                    <a:spcPts val="1600"/>
                  </a:lnSpc>
                  <a:defRPr/>
                </a:pPr>
                <a:r>
                  <a:rPr lang="ru-RU" sz="1200" kern="10" spc="600" dirty="0">
                    <a:ln w="9525">
                      <a:solidFill>
                        <a:srgbClr val="000000"/>
                      </a:solidFill>
                      <a:round/>
                      <a:headEnd/>
                      <a:tailEnd/>
                    </a:ln>
                    <a:solidFill>
                      <a:srgbClr val="000000"/>
                    </a:solidFill>
                    <a:latin typeface="Arial"/>
                    <a:cs typeface="Arial"/>
                  </a:rPr>
                  <a:t>         </a:t>
                </a:r>
                <a:r>
                  <a:rPr lang="ru-RU" sz="2000" kern="200" spc="600" dirty="0">
                    <a:ln w="9525">
                      <a:solidFill>
                        <a:srgbClr val="000000"/>
                      </a:solidFill>
                      <a:round/>
                      <a:headEnd/>
                      <a:tailEnd/>
                    </a:ln>
                    <a:solidFill>
                      <a:srgbClr val="000000"/>
                    </a:solidFill>
                    <a:latin typeface="Arial"/>
                    <a:cs typeface="Arial"/>
                  </a:rPr>
                  <a:t>Контур            информационно-</a:t>
                </a:r>
              </a:p>
              <a:p>
                <a:pPr algn="ctr">
                  <a:lnSpc>
                    <a:spcPts val="1600"/>
                  </a:lnSpc>
                  <a:defRPr/>
                </a:pPr>
                <a:r>
                  <a:rPr lang="ru-RU" sz="2000" kern="200" spc="600" dirty="0">
                    <a:ln w="9525">
                      <a:solidFill>
                        <a:srgbClr val="000000"/>
                      </a:solidFill>
                      <a:round/>
                      <a:headEnd/>
                      <a:tailEnd/>
                    </a:ln>
                    <a:solidFill>
                      <a:srgbClr val="000000"/>
                    </a:solidFill>
                    <a:latin typeface="Arial"/>
                    <a:cs typeface="Arial"/>
                  </a:rPr>
                  <a:t>аналитического         реагирования</a:t>
                </a:r>
              </a:p>
            </p:txBody>
          </p:sp>
          <p:sp>
            <p:nvSpPr>
              <p:cNvPr id="31803" name="Text Box 57"/>
              <p:cNvSpPr txBox="1">
                <a:spLocks noChangeArrowheads="1"/>
              </p:cNvSpPr>
              <p:nvPr/>
            </p:nvSpPr>
            <p:spPr bwMode="auto">
              <a:xfrm>
                <a:off x="9261" y="6484"/>
                <a:ext cx="4813" cy="540"/>
              </a:xfrm>
              <a:prstGeom prst="rect">
                <a:avLst/>
              </a:prstGeom>
              <a:solidFill>
                <a:srgbClr val="FF00FF"/>
              </a:solidFill>
              <a:ln w="9525">
                <a:solidFill>
                  <a:srgbClr val="000000"/>
                </a:solidFill>
                <a:miter lim="800000"/>
                <a:headEnd/>
                <a:tailEnd/>
              </a:ln>
            </p:spPr>
            <p:txBody>
              <a:bodyPr/>
              <a:lstStyle/>
              <a:p>
                <a:pPr algn="ctr">
                  <a:lnSpc>
                    <a:spcPct val="80000"/>
                  </a:lnSpc>
                </a:pPr>
                <a:r>
                  <a:rPr lang="ru-RU" sz="1000" b="1">
                    <a:solidFill>
                      <a:srgbClr val="000000"/>
                    </a:solidFill>
                    <a:latin typeface="Times New Roman" pitchFamily="18" charset="0"/>
                  </a:rPr>
                  <a:t>Активизация программно-аппаратных закладок</a:t>
                </a:r>
              </a:p>
            </p:txBody>
          </p:sp>
          <p:sp>
            <p:nvSpPr>
              <p:cNvPr id="22569" name="Text Box 41"/>
              <p:cNvSpPr txBox="1">
                <a:spLocks noChangeArrowheads="1"/>
              </p:cNvSpPr>
              <p:nvPr/>
            </p:nvSpPr>
            <p:spPr bwMode="auto">
              <a:xfrm>
                <a:off x="11807" y="5790"/>
                <a:ext cx="2353" cy="673"/>
              </a:xfrm>
              <a:prstGeom prst="rect">
                <a:avLst/>
              </a:prstGeom>
              <a:solidFill>
                <a:srgbClr val="33CCCC"/>
              </a:solidFill>
              <a:ln w="9525">
                <a:solidFill>
                  <a:srgbClr val="33CCCC"/>
                </a:solidFill>
                <a:miter lim="800000"/>
                <a:headEnd/>
                <a:tailEnd/>
              </a:ln>
            </p:spPr>
            <p:txBody>
              <a:bodyPr/>
              <a:lstStyle/>
              <a:p>
                <a:pPr algn="just">
                  <a:defRPr/>
                </a:pPr>
                <a:r>
                  <a:rPr lang="ru-RU" kern="1100" dirty="0">
                    <a:solidFill>
                      <a:srgbClr val="FFFFFF"/>
                    </a:solidFill>
                  </a:rPr>
                  <a:t> </a:t>
                </a:r>
                <a:r>
                  <a:rPr lang="ru-RU" sz="1600" b="1" kern="1000" dirty="0">
                    <a:solidFill>
                      <a:srgbClr val="000099"/>
                    </a:solidFill>
                  </a:rPr>
                  <a:t>ИНТЕРНЕТ</a:t>
                </a:r>
              </a:p>
            </p:txBody>
          </p:sp>
          <p:sp>
            <p:nvSpPr>
              <p:cNvPr id="31805" name="AutoShape 28"/>
              <p:cNvSpPr>
                <a:spLocks noChangeArrowheads="1"/>
              </p:cNvSpPr>
              <p:nvPr/>
            </p:nvSpPr>
            <p:spPr bwMode="auto">
              <a:xfrm rot="1203677">
                <a:off x="6062" y="7960"/>
                <a:ext cx="2674" cy="450"/>
              </a:xfrm>
              <a:prstGeom prst="leftArrow">
                <a:avLst>
                  <a:gd name="adj1" fmla="val 50000"/>
                  <a:gd name="adj2" fmla="val 127455"/>
                </a:avLst>
              </a:prstGeom>
              <a:solidFill>
                <a:srgbClr val="0000FF"/>
              </a:solidFill>
              <a:ln w="9525">
                <a:solidFill>
                  <a:srgbClr val="000000"/>
                </a:solidFill>
                <a:miter lim="800000"/>
                <a:headEnd/>
                <a:tailEnd/>
              </a:ln>
            </p:spPr>
            <p:txBody>
              <a:bodyPr/>
              <a:lstStyle/>
              <a:p>
                <a:endParaRPr lang="ru-RU">
                  <a:solidFill>
                    <a:srgbClr val="FFFFFF"/>
                  </a:solidFill>
                </a:endParaRPr>
              </a:p>
            </p:txBody>
          </p:sp>
        </p:grpSp>
      </p:grpSp>
      <p:sp>
        <p:nvSpPr>
          <p:cNvPr id="31748" name="Text Box 58"/>
          <p:cNvSpPr txBox="1">
            <a:spLocks noChangeArrowheads="1"/>
          </p:cNvSpPr>
          <p:nvPr/>
        </p:nvSpPr>
        <p:spPr bwMode="auto">
          <a:xfrm>
            <a:off x="8256588" y="2349500"/>
            <a:ext cx="1008062" cy="274638"/>
          </a:xfrm>
          <a:prstGeom prst="rect">
            <a:avLst/>
          </a:prstGeom>
          <a:solidFill>
            <a:srgbClr val="33CCCC"/>
          </a:solidFill>
          <a:ln w="9525">
            <a:noFill/>
            <a:miter lim="800000"/>
            <a:headEnd/>
            <a:tailEnd/>
          </a:ln>
        </p:spPr>
        <p:txBody>
          <a:bodyPr>
            <a:spAutoFit/>
          </a:bodyPr>
          <a:lstStyle/>
          <a:p>
            <a:pPr algn="ctr">
              <a:spcBef>
                <a:spcPct val="50000"/>
              </a:spcBef>
            </a:pPr>
            <a:endParaRPr lang="ru-RU" sz="1200">
              <a:solidFill>
                <a:srgbClr val="000000"/>
              </a:solidFill>
              <a:latin typeface="Times New Roman" pitchFamily="18" charset="0"/>
            </a:endParaRPr>
          </a:p>
        </p:txBody>
      </p:sp>
      <p:sp>
        <p:nvSpPr>
          <p:cNvPr id="31749" name="Text Box 59"/>
          <p:cNvSpPr txBox="1">
            <a:spLocks noChangeArrowheads="1"/>
          </p:cNvSpPr>
          <p:nvPr/>
        </p:nvSpPr>
        <p:spPr bwMode="auto">
          <a:xfrm>
            <a:off x="8256588" y="2205039"/>
            <a:ext cx="1008062" cy="274637"/>
          </a:xfrm>
          <a:prstGeom prst="rect">
            <a:avLst/>
          </a:prstGeom>
          <a:solidFill>
            <a:srgbClr val="33CCCC"/>
          </a:solidFill>
          <a:ln w="9525">
            <a:noFill/>
            <a:miter lim="800000"/>
            <a:headEnd/>
            <a:tailEnd/>
          </a:ln>
        </p:spPr>
        <p:txBody>
          <a:bodyPr>
            <a:spAutoFit/>
          </a:bodyPr>
          <a:lstStyle/>
          <a:p>
            <a:pPr algn="ctr">
              <a:spcBef>
                <a:spcPct val="50000"/>
              </a:spcBef>
            </a:pPr>
            <a:endParaRPr lang="ru-RU" sz="1200">
              <a:solidFill>
                <a:srgbClr val="000000"/>
              </a:solidFill>
              <a:latin typeface="Times New Roman" pitchFamily="18" charset="0"/>
            </a:endParaRPr>
          </a:p>
        </p:txBody>
      </p:sp>
      <p:sp>
        <p:nvSpPr>
          <p:cNvPr id="31750" name="Text Box 60"/>
          <p:cNvSpPr txBox="1">
            <a:spLocks noChangeArrowheads="1"/>
          </p:cNvSpPr>
          <p:nvPr/>
        </p:nvSpPr>
        <p:spPr bwMode="auto">
          <a:xfrm>
            <a:off x="8220076" y="2889250"/>
            <a:ext cx="1008063" cy="274638"/>
          </a:xfrm>
          <a:prstGeom prst="rect">
            <a:avLst/>
          </a:prstGeom>
          <a:solidFill>
            <a:srgbClr val="33CCCC"/>
          </a:solidFill>
          <a:ln w="9525">
            <a:noFill/>
            <a:miter lim="800000"/>
            <a:headEnd/>
            <a:tailEnd/>
          </a:ln>
        </p:spPr>
        <p:txBody>
          <a:bodyPr>
            <a:spAutoFit/>
          </a:bodyPr>
          <a:lstStyle/>
          <a:p>
            <a:pPr algn="ctr">
              <a:spcBef>
                <a:spcPct val="50000"/>
              </a:spcBef>
            </a:pPr>
            <a:endParaRPr lang="ru-RU" sz="1200">
              <a:solidFill>
                <a:srgbClr val="000000"/>
              </a:solidFill>
              <a:latin typeface="Times New Roman" pitchFamily="18" charset="0"/>
            </a:endParaRPr>
          </a:p>
        </p:txBody>
      </p:sp>
      <p:sp>
        <p:nvSpPr>
          <p:cNvPr id="31751" name="Text Box 61"/>
          <p:cNvSpPr txBox="1">
            <a:spLocks noChangeArrowheads="1"/>
          </p:cNvSpPr>
          <p:nvPr/>
        </p:nvSpPr>
        <p:spPr bwMode="auto">
          <a:xfrm>
            <a:off x="8256588" y="2636838"/>
            <a:ext cx="1079500" cy="277812"/>
          </a:xfrm>
          <a:prstGeom prst="rect">
            <a:avLst/>
          </a:prstGeom>
          <a:solidFill>
            <a:srgbClr val="33CCCC"/>
          </a:solidFill>
          <a:ln w="9525">
            <a:noFill/>
            <a:miter lim="800000"/>
            <a:headEnd/>
            <a:tailEnd/>
          </a:ln>
        </p:spPr>
        <p:txBody>
          <a:bodyPr>
            <a:spAutoFit/>
          </a:bodyPr>
          <a:lstStyle/>
          <a:p>
            <a:pPr algn="ctr">
              <a:spcBef>
                <a:spcPct val="50000"/>
              </a:spcBef>
            </a:pPr>
            <a:endParaRPr lang="ru-RU" sz="1200">
              <a:solidFill>
                <a:srgbClr val="000000"/>
              </a:solidFill>
              <a:latin typeface="Times New Roman" pitchFamily="18" charset="0"/>
            </a:endParaRPr>
          </a:p>
        </p:txBody>
      </p:sp>
      <p:sp>
        <p:nvSpPr>
          <p:cNvPr id="31752" name="Text Box 62"/>
          <p:cNvSpPr txBox="1">
            <a:spLocks noChangeArrowheads="1"/>
          </p:cNvSpPr>
          <p:nvPr/>
        </p:nvSpPr>
        <p:spPr bwMode="auto">
          <a:xfrm>
            <a:off x="8256588" y="3068639"/>
            <a:ext cx="1008062" cy="274637"/>
          </a:xfrm>
          <a:prstGeom prst="rect">
            <a:avLst/>
          </a:prstGeom>
          <a:solidFill>
            <a:srgbClr val="33CCCC"/>
          </a:solidFill>
          <a:ln w="9525">
            <a:noFill/>
            <a:miter lim="800000"/>
            <a:headEnd/>
            <a:tailEnd/>
          </a:ln>
        </p:spPr>
        <p:txBody>
          <a:bodyPr>
            <a:spAutoFit/>
          </a:bodyPr>
          <a:lstStyle/>
          <a:p>
            <a:pPr algn="ctr">
              <a:spcBef>
                <a:spcPct val="50000"/>
              </a:spcBef>
            </a:pPr>
            <a:endParaRPr lang="ru-RU" sz="1200">
              <a:solidFill>
                <a:srgbClr val="000000"/>
              </a:solidFill>
              <a:latin typeface="Times New Roman" pitchFamily="18" charset="0"/>
            </a:endParaRPr>
          </a:p>
        </p:txBody>
      </p:sp>
      <p:sp>
        <p:nvSpPr>
          <p:cNvPr id="31753" name="AutoShape 120"/>
          <p:cNvSpPr>
            <a:spLocks noChangeArrowheads="1"/>
          </p:cNvSpPr>
          <p:nvPr/>
        </p:nvSpPr>
        <p:spPr bwMode="auto">
          <a:xfrm rot="1213492">
            <a:off x="4506914" y="3232151"/>
            <a:ext cx="2130425" cy="201613"/>
          </a:xfrm>
          <a:prstGeom prst="leftArrow">
            <a:avLst>
              <a:gd name="adj1" fmla="val 50000"/>
              <a:gd name="adj2" fmla="val 264173"/>
            </a:avLst>
          </a:prstGeom>
          <a:solidFill>
            <a:srgbClr val="FF00FF"/>
          </a:solidFill>
          <a:ln w="9525">
            <a:solidFill>
              <a:srgbClr val="FF00FF"/>
            </a:solidFill>
            <a:miter lim="800000"/>
            <a:headEnd/>
            <a:tailEnd/>
          </a:ln>
        </p:spPr>
        <p:txBody>
          <a:bodyPr wrap="none" anchor="ctr"/>
          <a:lstStyle/>
          <a:p>
            <a:endParaRPr lang="ru-RU">
              <a:solidFill>
                <a:srgbClr val="FFFFFF"/>
              </a:solidFill>
            </a:endParaRPr>
          </a:p>
        </p:txBody>
      </p:sp>
      <p:sp>
        <p:nvSpPr>
          <p:cNvPr id="31755" name="Text Box 65"/>
          <p:cNvSpPr txBox="1">
            <a:spLocks noChangeArrowheads="1"/>
          </p:cNvSpPr>
          <p:nvPr/>
        </p:nvSpPr>
        <p:spPr bwMode="auto">
          <a:xfrm>
            <a:off x="6600826" y="1557338"/>
            <a:ext cx="1516063" cy="252412"/>
          </a:xfrm>
          <a:prstGeom prst="rect">
            <a:avLst/>
          </a:prstGeom>
          <a:solidFill>
            <a:srgbClr val="FF99CC"/>
          </a:solidFill>
          <a:ln w="9525">
            <a:solidFill>
              <a:srgbClr val="FF99CC"/>
            </a:solidFill>
            <a:miter lim="800000"/>
            <a:headEnd/>
            <a:tailEnd/>
          </a:ln>
        </p:spPr>
        <p:txBody>
          <a:bodyPr/>
          <a:lstStyle/>
          <a:p>
            <a:pPr algn="just">
              <a:spcAft>
                <a:spcPts val="1000"/>
              </a:spcAft>
            </a:pPr>
            <a:r>
              <a:rPr lang="ru-RU" sz="1100" b="1" i="1">
                <a:solidFill>
                  <a:srgbClr val="660033"/>
                </a:solidFill>
                <a:latin typeface="Calibri" pitchFamily="34" charset="0"/>
              </a:rPr>
              <a:t>Средства  доставки</a:t>
            </a:r>
            <a:r>
              <a:rPr lang="ru-RU" sz="1100" b="1" i="1">
                <a:solidFill>
                  <a:srgbClr val="C00000"/>
                </a:solidFill>
                <a:latin typeface="Calibri" pitchFamily="34" charset="0"/>
              </a:rPr>
              <a:t>:</a:t>
            </a:r>
            <a:endParaRPr lang="ru-RU">
              <a:solidFill>
                <a:srgbClr val="C00000"/>
              </a:solidFill>
            </a:endParaRPr>
          </a:p>
        </p:txBody>
      </p:sp>
      <p:sp>
        <p:nvSpPr>
          <p:cNvPr id="31756" name="Text Box 66"/>
          <p:cNvSpPr txBox="1">
            <a:spLocks noChangeArrowheads="1"/>
          </p:cNvSpPr>
          <p:nvPr/>
        </p:nvSpPr>
        <p:spPr bwMode="auto">
          <a:xfrm>
            <a:off x="8040689" y="1341438"/>
            <a:ext cx="1584325" cy="1871662"/>
          </a:xfrm>
          <a:prstGeom prst="rect">
            <a:avLst/>
          </a:prstGeom>
          <a:solidFill>
            <a:srgbClr val="FF99CC"/>
          </a:solidFill>
          <a:ln w="9525">
            <a:solidFill>
              <a:srgbClr val="33CCCC"/>
            </a:solidFill>
            <a:miter lim="800000"/>
            <a:headEnd/>
            <a:tailEnd/>
          </a:ln>
        </p:spPr>
        <p:txBody>
          <a:bodyPr/>
          <a:lstStyle/>
          <a:p>
            <a:pPr algn="just">
              <a:lnSpc>
                <a:spcPct val="72000"/>
              </a:lnSpc>
              <a:buSzPts val="1000"/>
              <a:buFont typeface="Symbol" pitchFamily="18" charset="2"/>
              <a:buChar char="·"/>
            </a:pPr>
            <a:r>
              <a:rPr lang="ru-RU" sz="900">
                <a:solidFill>
                  <a:srgbClr val="660033"/>
                </a:solidFill>
                <a:latin typeface="Calibri" pitchFamily="34" charset="0"/>
              </a:rPr>
              <a:t>социальные сети;</a:t>
            </a:r>
          </a:p>
          <a:p>
            <a:pPr algn="just">
              <a:lnSpc>
                <a:spcPct val="72000"/>
              </a:lnSpc>
              <a:buSzPts val="1000"/>
              <a:buFont typeface="Symbol" pitchFamily="18" charset="2"/>
              <a:buChar char="·"/>
            </a:pPr>
            <a:r>
              <a:rPr lang="en-US" sz="900">
                <a:solidFill>
                  <a:srgbClr val="660033"/>
                </a:solidFill>
                <a:latin typeface="Times New Roman" pitchFamily="18" charset="0"/>
                <a:cs typeface="Times New Roman" pitchFamily="18" charset="0"/>
              </a:rPr>
              <a:t>Twitter</a:t>
            </a:r>
            <a:r>
              <a:rPr lang="ru-RU" sz="900">
                <a:solidFill>
                  <a:srgbClr val="660033"/>
                </a:solidFill>
                <a:latin typeface="Times New Roman" pitchFamily="18" charset="0"/>
                <a:cs typeface="Times New Roman" pitchFamily="18" charset="0"/>
              </a:rPr>
              <a:t>;</a:t>
            </a:r>
          </a:p>
          <a:p>
            <a:pPr algn="just">
              <a:lnSpc>
                <a:spcPct val="72000"/>
              </a:lnSpc>
              <a:buSzPts val="1000"/>
              <a:buFont typeface="Symbol" pitchFamily="18" charset="2"/>
              <a:buChar char="·"/>
            </a:pPr>
            <a:r>
              <a:rPr lang="ru-RU" sz="900">
                <a:solidFill>
                  <a:srgbClr val="660033"/>
                </a:solidFill>
                <a:latin typeface="Times New Roman" pitchFamily="18" charset="0"/>
                <a:cs typeface="Times New Roman" pitchFamily="18" charset="0"/>
              </a:rPr>
              <a:t>Блогосфера»</a:t>
            </a:r>
          </a:p>
          <a:p>
            <a:pPr algn="just">
              <a:lnSpc>
                <a:spcPct val="72000"/>
              </a:lnSpc>
              <a:buSzPts val="1000"/>
              <a:buFont typeface="Symbol" pitchFamily="18" charset="2"/>
              <a:buChar char="·"/>
            </a:pPr>
            <a:r>
              <a:rPr lang="ru-RU" sz="900">
                <a:solidFill>
                  <a:srgbClr val="660033"/>
                </a:solidFill>
                <a:latin typeface="Times New Roman" pitchFamily="18" charset="0"/>
                <a:cs typeface="Times New Roman" pitchFamily="18" charset="0"/>
              </a:rPr>
              <a:t>видеохостинг YouTube</a:t>
            </a:r>
          </a:p>
          <a:p>
            <a:pPr algn="just">
              <a:lnSpc>
                <a:spcPct val="72000"/>
              </a:lnSpc>
              <a:buSzPts val="1000"/>
              <a:buFont typeface="Symbol" pitchFamily="18" charset="2"/>
              <a:buChar char="·"/>
            </a:pPr>
            <a:r>
              <a:rPr lang="ru-RU" sz="900">
                <a:solidFill>
                  <a:srgbClr val="660033"/>
                </a:solidFill>
                <a:latin typeface="Times New Roman" pitchFamily="18" charset="0"/>
                <a:cs typeface="Times New Roman" pitchFamily="18" charset="0"/>
              </a:rPr>
              <a:t>стегоконтейнеры;</a:t>
            </a:r>
          </a:p>
          <a:p>
            <a:pPr algn="just">
              <a:lnSpc>
                <a:spcPct val="72000"/>
              </a:lnSpc>
              <a:buSzPts val="1000"/>
              <a:buFont typeface="Symbol" pitchFamily="18" charset="2"/>
              <a:buChar char="·"/>
            </a:pPr>
            <a:r>
              <a:rPr lang="ru-RU" sz="900">
                <a:solidFill>
                  <a:srgbClr val="660033"/>
                </a:solidFill>
                <a:latin typeface="Times New Roman" pitchFamily="18" charset="0"/>
                <a:cs typeface="Times New Roman" pitchFamily="18" charset="0"/>
              </a:rPr>
              <a:t>пси-вирусы;</a:t>
            </a:r>
          </a:p>
          <a:p>
            <a:pPr algn="just">
              <a:lnSpc>
                <a:spcPct val="72000"/>
              </a:lnSpc>
              <a:buSzPts val="1000"/>
              <a:buFont typeface="Symbol" pitchFamily="18" charset="2"/>
              <a:buChar char="·"/>
            </a:pPr>
            <a:r>
              <a:rPr lang="ru-RU" sz="900">
                <a:solidFill>
                  <a:srgbClr val="660033"/>
                </a:solidFill>
                <a:latin typeface="Times New Roman" pitchFamily="18" charset="0"/>
                <a:cs typeface="Times New Roman" pitchFamily="18" charset="0"/>
              </a:rPr>
              <a:t>мультимедийные ресурсы (изображения, порносайты, е-торговля (е-реклама); </a:t>
            </a:r>
          </a:p>
          <a:p>
            <a:pPr>
              <a:lnSpc>
                <a:spcPct val="72000"/>
              </a:lnSpc>
              <a:buSzPts val="1000"/>
              <a:buFont typeface="Symbol" pitchFamily="18" charset="2"/>
              <a:buChar char="·"/>
            </a:pPr>
            <a:r>
              <a:rPr lang="ru-RU" sz="900">
                <a:solidFill>
                  <a:srgbClr val="660033"/>
                </a:solidFill>
                <a:latin typeface="Times New Roman" pitchFamily="18" charset="0"/>
                <a:cs typeface="Times New Roman" pitchFamily="18" charset="0"/>
              </a:rPr>
              <a:t>видео-конференции в Интернете, цифровое ТВ и т.д.);</a:t>
            </a:r>
          </a:p>
          <a:p>
            <a:pPr algn="just">
              <a:lnSpc>
                <a:spcPct val="72000"/>
              </a:lnSpc>
              <a:buSzPts val="1000"/>
              <a:buFont typeface="Symbol" pitchFamily="18" charset="2"/>
              <a:buChar char="·"/>
            </a:pPr>
            <a:r>
              <a:rPr lang="ru-RU" sz="900">
                <a:solidFill>
                  <a:srgbClr val="660033"/>
                </a:solidFill>
                <a:latin typeface="Times New Roman" pitchFamily="18" charset="0"/>
                <a:cs typeface="Times New Roman" pitchFamily="18" charset="0"/>
              </a:rPr>
              <a:t>аудио-ресурсы Интернета (</a:t>
            </a:r>
            <a:r>
              <a:rPr lang="en-US" sz="900">
                <a:solidFill>
                  <a:srgbClr val="660033"/>
                </a:solidFill>
                <a:latin typeface="Times New Roman" pitchFamily="18" charset="0"/>
                <a:cs typeface="Times New Roman" pitchFamily="18" charset="0"/>
              </a:rPr>
              <a:t>IP</a:t>
            </a:r>
            <a:r>
              <a:rPr lang="ru-RU" sz="900">
                <a:solidFill>
                  <a:srgbClr val="660033"/>
                </a:solidFill>
                <a:latin typeface="Times New Roman" pitchFamily="18" charset="0"/>
                <a:cs typeface="Times New Roman" pitchFamily="18" charset="0"/>
              </a:rPr>
              <a:t>-телефония и т.д.);</a:t>
            </a:r>
            <a:endParaRPr lang="ru-RU" sz="1100">
              <a:solidFill>
                <a:srgbClr val="660033"/>
              </a:solidFill>
              <a:latin typeface="Times New Roman" pitchFamily="18" charset="0"/>
              <a:cs typeface="Times New Roman" pitchFamily="18" charset="0"/>
            </a:endParaRPr>
          </a:p>
          <a:p>
            <a:pPr algn="just">
              <a:lnSpc>
                <a:spcPct val="72000"/>
              </a:lnSpc>
              <a:buSzPts val="1000"/>
              <a:buFont typeface="Symbol" pitchFamily="18" charset="2"/>
              <a:buChar char="·"/>
            </a:pPr>
            <a:r>
              <a:rPr lang="ru-RU" sz="900">
                <a:solidFill>
                  <a:srgbClr val="660033"/>
                </a:solidFill>
                <a:latin typeface="Times New Roman" pitchFamily="18" charset="0"/>
                <a:cs typeface="Times New Roman" pitchFamily="18" charset="0"/>
              </a:rPr>
              <a:t>подвижная/сотовая </a:t>
            </a:r>
            <a:r>
              <a:rPr lang="ru-RU" sz="900">
                <a:solidFill>
                  <a:srgbClr val="660033"/>
                </a:solidFill>
                <a:latin typeface="Calibri" pitchFamily="34" charset="0"/>
              </a:rPr>
              <a:t>телефонная (</a:t>
            </a:r>
            <a:r>
              <a:rPr lang="en-US" sz="900">
                <a:solidFill>
                  <a:srgbClr val="660033"/>
                </a:solidFill>
                <a:latin typeface="Calibri" pitchFamily="34" charset="0"/>
              </a:rPr>
              <a:t>GPRS</a:t>
            </a:r>
            <a:r>
              <a:rPr lang="ru-RU" sz="900">
                <a:solidFill>
                  <a:srgbClr val="660033"/>
                </a:solidFill>
                <a:latin typeface="Calibri" pitchFamily="34" charset="0"/>
              </a:rPr>
              <a:t>) и радио- связь; </a:t>
            </a:r>
            <a:endParaRPr lang="ru-RU" sz="1100">
              <a:solidFill>
                <a:srgbClr val="660033"/>
              </a:solidFill>
              <a:latin typeface="Times New Roman" pitchFamily="18" charset="0"/>
            </a:endParaRPr>
          </a:p>
          <a:p>
            <a:pPr algn="just">
              <a:lnSpc>
                <a:spcPct val="80000"/>
              </a:lnSpc>
              <a:buSzPts val="1000"/>
              <a:buFont typeface="Symbol" pitchFamily="18" charset="2"/>
              <a:buChar char="·"/>
            </a:pPr>
            <a:r>
              <a:rPr lang="ru-RU" sz="1100">
                <a:solidFill>
                  <a:srgbClr val="660033"/>
                </a:solidFill>
                <a:latin typeface="Calibri" pitchFamily="34" charset="0"/>
              </a:rPr>
              <a:t>и т.д.</a:t>
            </a:r>
            <a:endParaRPr lang="ru-RU">
              <a:solidFill>
                <a:srgbClr val="660033"/>
              </a:solidFill>
            </a:endParaRPr>
          </a:p>
        </p:txBody>
      </p:sp>
      <p:sp>
        <p:nvSpPr>
          <p:cNvPr id="31757" name="Text Box 22"/>
          <p:cNvSpPr txBox="1">
            <a:spLocks noChangeArrowheads="1"/>
          </p:cNvSpPr>
          <p:nvPr/>
        </p:nvSpPr>
        <p:spPr bwMode="auto">
          <a:xfrm>
            <a:off x="3143250" y="4149725"/>
            <a:ext cx="1073150" cy="287338"/>
          </a:xfrm>
          <a:prstGeom prst="rect">
            <a:avLst/>
          </a:prstGeom>
          <a:solidFill>
            <a:schemeClr val="accent2"/>
          </a:solidFill>
          <a:ln w="9525">
            <a:solidFill>
              <a:srgbClr val="0000FF"/>
            </a:solidFill>
            <a:miter lim="800000"/>
            <a:headEnd/>
            <a:tailEnd/>
          </a:ln>
        </p:spPr>
        <p:txBody>
          <a:bodyPr/>
          <a:lstStyle/>
          <a:p>
            <a:pPr algn="ctr"/>
            <a:r>
              <a:rPr lang="ru-RU" sz="800" b="1">
                <a:solidFill>
                  <a:srgbClr val="FF0000"/>
                </a:solidFill>
              </a:rPr>
              <a:t>Семантические фильтры</a:t>
            </a:r>
            <a:endParaRPr lang="ru-RU" sz="800">
              <a:solidFill>
                <a:srgbClr val="FF0000"/>
              </a:solidFill>
            </a:endParaRPr>
          </a:p>
        </p:txBody>
      </p:sp>
      <p:sp>
        <p:nvSpPr>
          <p:cNvPr id="68" name="Прямоугольник 67"/>
          <p:cNvSpPr/>
          <p:nvPr/>
        </p:nvSpPr>
        <p:spPr>
          <a:xfrm rot="16200000">
            <a:off x="2327944" y="3452640"/>
            <a:ext cx="767360" cy="720080"/>
          </a:xfrm>
          <a:prstGeom prst="rect">
            <a:avLst/>
          </a:prstGeom>
          <a:noFill/>
        </p:spPr>
        <p:txBody>
          <a:bodyPr wrap="none">
            <a:prstTxWarp prst="textArchUpPour">
              <a:avLst/>
            </a:prstTxWarp>
            <a:spAutoFit/>
            <a:scene3d>
              <a:camera prst="orthographicFront">
                <a:rot lat="0" lon="0" rev="21299999"/>
              </a:camera>
              <a:lightRig rig="soft" dir="tl">
                <a:rot lat="0" lon="0" rev="0"/>
              </a:lightRig>
            </a:scene3d>
            <a:sp3d contourW="25400" prstMaterial="matte">
              <a:bevelT w="25400" h="55880" prst="artDeco"/>
              <a:contourClr>
                <a:schemeClr val="accent2">
                  <a:tint val="20000"/>
                </a:schemeClr>
              </a:contourClr>
            </a:sp3d>
          </a:bodyPr>
          <a:lstStyle/>
          <a:p>
            <a:pPr algn="ctr">
              <a:defRPr/>
            </a:pPr>
            <a:r>
              <a:rPr lang="ru-RU" sz="1600" b="1" spc="50" dirty="0">
                <a:ln w="11430"/>
                <a:solidFill>
                  <a:srgbClr val="FFFFCC">
                    <a:lumMod val="50000"/>
                  </a:srgbClr>
                </a:solidFill>
                <a:effectLst>
                  <a:outerShdw blurRad="76200" dist="50800" dir="5400000" algn="tl" rotWithShape="0">
                    <a:srgbClr val="000000">
                      <a:alpha val="65000"/>
                    </a:srgbClr>
                  </a:outerShdw>
                </a:effectLst>
              </a:rPr>
              <a:t>Рунет</a:t>
            </a:r>
            <a:endParaRPr lang="ru-RU" b="1" spc="50" dirty="0">
              <a:ln w="11430"/>
              <a:solidFill>
                <a:srgbClr val="FFFFCC">
                  <a:lumMod val="50000"/>
                </a:srgbClr>
              </a:solidFill>
              <a:effectLst>
                <a:outerShdw blurRad="76200" dist="50800" dir="5400000" algn="tl" rotWithShape="0">
                  <a:srgbClr val="000000">
                    <a:alpha val="65000"/>
                  </a:srgbClr>
                </a:outerShdw>
              </a:effectLst>
            </a:endParaRPr>
          </a:p>
        </p:txBody>
      </p:sp>
      <p:sp>
        <p:nvSpPr>
          <p:cNvPr id="37890" name="Text Box 2"/>
          <p:cNvSpPr txBox="1">
            <a:spLocks noChangeArrowheads="1"/>
          </p:cNvSpPr>
          <p:nvPr/>
        </p:nvSpPr>
        <p:spPr bwMode="auto">
          <a:xfrm>
            <a:off x="3359151" y="4508501"/>
            <a:ext cx="576263" cy="322263"/>
          </a:xfrm>
          <a:prstGeom prst="rect">
            <a:avLst/>
          </a:prstGeom>
          <a:solidFill>
            <a:schemeClr val="accent3"/>
          </a:solidFill>
          <a:ln w="9525">
            <a:solidFill>
              <a:schemeClr val="accent3"/>
            </a:solidFill>
            <a:miter lim="800000"/>
            <a:headEnd/>
            <a:tailEnd/>
          </a:ln>
        </p:spPr>
        <p:txBody>
          <a:bodyPr/>
          <a:lstStyle/>
          <a:p>
            <a:pPr algn="ctr">
              <a:lnSpc>
                <a:spcPct val="80000"/>
              </a:lnSpc>
              <a:spcAft>
                <a:spcPts val="1000"/>
              </a:spcAft>
              <a:defRPr/>
            </a:pPr>
            <a:r>
              <a:rPr lang="ru-RU" sz="1100" dirty="0">
                <a:solidFill>
                  <a:srgbClr val="660033"/>
                </a:solidFill>
                <a:latin typeface="Calibri" pitchFamily="34" charset="0"/>
                <a:cs typeface="Arial" pitchFamily="34" charset="0"/>
              </a:rPr>
              <a:t>СОРМ </a:t>
            </a:r>
            <a:endParaRPr lang="ru-RU" dirty="0">
              <a:solidFill>
                <a:srgbClr val="660033"/>
              </a:solidFill>
              <a:latin typeface="Arial" pitchFamily="34" charset="0"/>
              <a:cs typeface="Arial" pitchFamily="34" charset="0"/>
            </a:endParaRPr>
          </a:p>
        </p:txBody>
      </p:sp>
      <p:sp>
        <p:nvSpPr>
          <p:cNvPr id="31760" name="AutoShape 2"/>
          <p:cNvSpPr>
            <a:spLocks noChangeArrowheads="1"/>
          </p:cNvSpPr>
          <p:nvPr/>
        </p:nvSpPr>
        <p:spPr bwMode="auto">
          <a:xfrm rot="-3617578">
            <a:off x="4583113" y="4572000"/>
            <a:ext cx="304800" cy="806450"/>
          </a:xfrm>
          <a:prstGeom prst="downArrow">
            <a:avLst>
              <a:gd name="adj1" fmla="val 50000"/>
              <a:gd name="adj2" fmla="val 66146"/>
            </a:avLst>
          </a:prstGeom>
          <a:solidFill>
            <a:srgbClr val="00FF00"/>
          </a:solidFill>
          <a:ln w="9525">
            <a:solidFill>
              <a:srgbClr val="000000"/>
            </a:solidFill>
            <a:miter lim="800000"/>
            <a:headEnd/>
            <a:tailEnd/>
          </a:ln>
        </p:spPr>
        <p:txBody>
          <a:bodyPr/>
          <a:lstStyle/>
          <a:p>
            <a:endParaRPr lang="ru-RU">
              <a:solidFill>
                <a:srgbClr val="FFFFFF"/>
              </a:solidFill>
            </a:endParaRPr>
          </a:p>
        </p:txBody>
      </p:sp>
    </p:spTree>
    <p:extLst>
      <p:ext uri="{BB962C8B-B14F-4D97-AF65-F5344CB8AC3E}">
        <p14:creationId xmlns:p14="http://schemas.microsoft.com/office/powerpoint/2010/main" val="262275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8976D5-20BD-4CD2-9679-3A1C76266C2E}"/>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5AADFADE-0440-41D1-80CD-0B71930E3711}"/>
              </a:ext>
            </a:extLst>
          </p:cNvPr>
          <p:cNvSpPr>
            <a:spLocks noGrp="1"/>
          </p:cNvSpPr>
          <p:nvPr>
            <p:ph idx="1"/>
          </p:nvPr>
        </p:nvSpPr>
        <p:spPr/>
        <p:txBody>
          <a:bodyPr/>
          <a:lstStyle/>
          <a:p>
            <a:endParaRPr lang="ru-RU"/>
          </a:p>
        </p:txBody>
      </p:sp>
    </p:spTree>
    <p:extLst>
      <p:ext uri="{BB962C8B-B14F-4D97-AF65-F5344CB8AC3E}">
        <p14:creationId xmlns:p14="http://schemas.microsoft.com/office/powerpoint/2010/main" val="36051833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5B6B9E-4C19-4650-A209-DD05BC53C8CB}"/>
              </a:ext>
            </a:extLst>
          </p:cNvPr>
          <p:cNvSpPr>
            <a:spLocks noGrp="1"/>
          </p:cNvSpPr>
          <p:nvPr>
            <p:ph type="title"/>
          </p:nvPr>
        </p:nvSpPr>
        <p:spPr/>
        <p:txBody>
          <a:bodyPr/>
          <a:lstStyle/>
          <a:p>
            <a:r>
              <a:rPr lang="ru-RU" b="1" dirty="0"/>
              <a:t>Лекция 2</a:t>
            </a:r>
          </a:p>
        </p:txBody>
      </p:sp>
      <p:sp>
        <p:nvSpPr>
          <p:cNvPr id="3" name="Объект 2">
            <a:extLst>
              <a:ext uri="{FF2B5EF4-FFF2-40B4-BE49-F238E27FC236}">
                <a16:creationId xmlns:a16="http://schemas.microsoft.com/office/drawing/2014/main" id="{512BC1F1-4AB9-4650-AECA-8CCEE5B5FDE3}"/>
              </a:ext>
            </a:extLst>
          </p:cNvPr>
          <p:cNvSpPr>
            <a:spLocks noGrp="1"/>
          </p:cNvSpPr>
          <p:nvPr>
            <p:ph idx="1"/>
          </p:nvPr>
        </p:nvSpPr>
        <p:spPr/>
        <p:txBody>
          <a:bodyPr/>
          <a:lstStyle/>
          <a:p>
            <a:endParaRPr lang="ru-RU"/>
          </a:p>
        </p:txBody>
      </p:sp>
    </p:spTree>
    <p:extLst>
      <p:ext uri="{BB962C8B-B14F-4D97-AF65-F5344CB8AC3E}">
        <p14:creationId xmlns:p14="http://schemas.microsoft.com/office/powerpoint/2010/main" val="26435522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D0E5DD-ED5F-422A-8478-F3D8816EB669}"/>
              </a:ext>
            </a:extLst>
          </p:cNvPr>
          <p:cNvSpPr>
            <a:spLocks noGrp="1"/>
          </p:cNvSpPr>
          <p:nvPr>
            <p:ph type="title"/>
          </p:nvPr>
        </p:nvSpPr>
        <p:spPr>
          <a:xfrm>
            <a:off x="2592925" y="624110"/>
            <a:ext cx="8911687" cy="2804890"/>
          </a:xfrm>
        </p:spPr>
        <p:txBody>
          <a:bodyPr>
            <a:normAutofit/>
          </a:bodyPr>
          <a:lstStyle/>
          <a:p>
            <a:r>
              <a:rPr lang="ru-RU" sz="5400" b="1" dirty="0"/>
              <a:t>Доктрина ИБ РФ</a:t>
            </a:r>
          </a:p>
        </p:txBody>
      </p:sp>
      <p:sp>
        <p:nvSpPr>
          <p:cNvPr id="3" name="Объект 2">
            <a:extLst>
              <a:ext uri="{FF2B5EF4-FFF2-40B4-BE49-F238E27FC236}">
                <a16:creationId xmlns:a16="http://schemas.microsoft.com/office/drawing/2014/main" id="{0534A08A-4178-4A40-B7AF-5B8D641008B3}"/>
              </a:ext>
            </a:extLst>
          </p:cNvPr>
          <p:cNvSpPr>
            <a:spLocks noGrp="1"/>
          </p:cNvSpPr>
          <p:nvPr>
            <p:ph idx="1"/>
          </p:nvPr>
        </p:nvSpPr>
        <p:spPr/>
        <p:txBody>
          <a:bodyPr/>
          <a:lstStyle/>
          <a:p>
            <a:endParaRPr lang="ru-RU" dirty="0"/>
          </a:p>
        </p:txBody>
      </p:sp>
    </p:spTree>
    <p:extLst>
      <p:ext uri="{BB962C8B-B14F-4D97-AF65-F5344CB8AC3E}">
        <p14:creationId xmlns:p14="http://schemas.microsoft.com/office/powerpoint/2010/main" val="28389343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6045" y="380270"/>
            <a:ext cx="8911687" cy="1280890"/>
          </a:xfrm>
        </p:spPr>
        <p:txBody>
          <a:bodyPr>
            <a:normAutofit/>
          </a:bodyPr>
          <a:lstStyle/>
          <a:p>
            <a:r>
              <a:rPr lang="ru-RU" sz="2800" b="1" dirty="0"/>
              <a:t>Доктрина информационной безопасности РФ</a:t>
            </a:r>
          </a:p>
        </p:txBody>
      </p:sp>
      <p:sp>
        <p:nvSpPr>
          <p:cNvPr id="3" name="Объект 2"/>
          <p:cNvSpPr>
            <a:spLocks noGrp="1"/>
          </p:cNvSpPr>
          <p:nvPr>
            <p:ph idx="1"/>
          </p:nvPr>
        </p:nvSpPr>
        <p:spPr>
          <a:xfrm>
            <a:off x="1940560" y="1148080"/>
            <a:ext cx="9564052" cy="4763142"/>
          </a:xfrm>
        </p:spPr>
        <p:txBody>
          <a:bodyPr>
            <a:normAutofit lnSpcReduction="10000"/>
          </a:bodyPr>
          <a:lstStyle/>
          <a:p>
            <a:r>
              <a:rPr lang="ru-RU" sz="2000" b="1" dirty="0">
                <a:solidFill>
                  <a:srgbClr val="FF0000"/>
                </a:solidFill>
              </a:rPr>
              <a:t>Доктрина     информационной      безопасности     представляет    собой совокупность официальных взглядов на цели, задачи, принципы и основные направления    обеспечения    информационной   безопасности  РФ  </a:t>
            </a:r>
            <a:r>
              <a:rPr lang="ru-RU" sz="2000" b="1" dirty="0"/>
              <a:t>и служит основой для:</a:t>
            </a:r>
            <a:br>
              <a:rPr lang="ru-RU" sz="2000" b="1" dirty="0"/>
            </a:br>
            <a:r>
              <a:rPr lang="ru-RU" sz="2000" b="1" dirty="0"/>
              <a:t>     – формирования государственной политики в области обеспечения информационной безопасности РФ;</a:t>
            </a:r>
            <a:br>
              <a:rPr lang="ru-RU" sz="2000" b="1" dirty="0"/>
            </a:br>
            <a:r>
              <a:rPr lang="ru-RU" sz="2000" b="1" dirty="0"/>
              <a:t>     – подготовки предложений по совершенствованию правового, методического, научно-технического и организационного обеспечения  информационной безопасности РФ;</a:t>
            </a:r>
            <a:br>
              <a:rPr lang="ru-RU" sz="2000" b="1" dirty="0"/>
            </a:br>
            <a:r>
              <a:rPr lang="ru-RU" sz="2000" b="1" dirty="0"/>
              <a:t>     – разработки целевых программ обеспечения информационной безопасности РФ.</a:t>
            </a:r>
            <a:br>
              <a:rPr lang="ru-RU" sz="2000" b="1" dirty="0"/>
            </a:br>
            <a:r>
              <a:rPr lang="ru-RU" sz="2000" b="1" dirty="0"/>
              <a:t>     </a:t>
            </a:r>
          </a:p>
          <a:p>
            <a:r>
              <a:rPr lang="ru-RU" sz="2000" b="1" dirty="0"/>
              <a:t>Доктрина информационной безопасности   развивает   Концепцию национальной безопасности Российской Федерации применительно к информационной сфере.</a:t>
            </a:r>
          </a:p>
          <a:p>
            <a:endParaRPr lang="ru-RU" dirty="0"/>
          </a:p>
        </p:txBody>
      </p:sp>
    </p:spTree>
    <p:extLst>
      <p:ext uri="{BB962C8B-B14F-4D97-AF65-F5344CB8AC3E}">
        <p14:creationId xmlns:p14="http://schemas.microsoft.com/office/powerpoint/2010/main" val="3881594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2770" name="Picture 2" descr="https://ds05.infourok.ru/uploads/ex/00b5/00014cbc-17b1dd2c/img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8594" y="78658"/>
            <a:ext cx="9842090" cy="6449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931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524000" y="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eaLnBrk="1" hangingPunct="1">
              <a:spcBef>
                <a:spcPct val="50000"/>
              </a:spcBef>
            </a:pPr>
            <a:endParaRPr lang="ru-RU" altLang="ru-RU">
              <a:latin typeface="Arial" panose="020B0604020202020204" pitchFamily="34" charset="0"/>
            </a:endParaRPr>
          </a:p>
        </p:txBody>
      </p:sp>
      <p:sp>
        <p:nvSpPr>
          <p:cNvPr id="21507" name="Text Box 3"/>
          <p:cNvSpPr txBox="1">
            <a:spLocks noChangeArrowheads="1"/>
          </p:cNvSpPr>
          <p:nvPr/>
        </p:nvSpPr>
        <p:spPr bwMode="auto">
          <a:xfrm>
            <a:off x="2352676" y="1412876"/>
            <a:ext cx="8245475" cy="1439863"/>
          </a:xfrm>
          <a:prstGeom prst="rect">
            <a:avLst/>
          </a:prstGeom>
          <a:gradFill rotWithShape="0">
            <a:gsLst>
              <a:gs pos="0">
                <a:srgbClr val="00FFFF"/>
              </a:gs>
              <a:gs pos="50000">
                <a:srgbClr val="FFFFFF"/>
              </a:gs>
              <a:gs pos="100000">
                <a:srgbClr val="00FFFF"/>
              </a:gs>
            </a:gsLst>
            <a:lin ang="5400000" scaled="1"/>
          </a:gradFill>
          <a:ln w="9525">
            <a:solidFill>
              <a:srgbClr val="000080"/>
            </a:solidFill>
            <a:miter lim="800000"/>
            <a:headEnd/>
            <a:tailEnd/>
          </a:ln>
        </p:spPr>
        <p:txBody>
          <a:bodyP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spcBef>
                <a:spcPct val="50000"/>
              </a:spcBef>
            </a:pPr>
            <a:r>
              <a:rPr lang="ru-RU" altLang="ru-RU" sz="1600" b="1">
                <a:latin typeface="Arial" panose="020B0604020202020204" pitchFamily="34" charset="0"/>
              </a:rPr>
              <a:t>Соблюдение конституционных прав и свобод человека и гражданина в области получения информации и пользования ею, обеспечение духовного обновления России, сохранение и укрепление нравственных ценностей общества, традиций патриотизма и гуманизма, культурного и научного потенциала страны.</a:t>
            </a:r>
          </a:p>
        </p:txBody>
      </p:sp>
      <p:sp>
        <p:nvSpPr>
          <p:cNvPr id="21508" name="Text Box 4"/>
          <p:cNvSpPr txBox="1">
            <a:spLocks noChangeArrowheads="1"/>
          </p:cNvSpPr>
          <p:nvPr/>
        </p:nvSpPr>
        <p:spPr bwMode="auto">
          <a:xfrm>
            <a:off x="4151314" y="188914"/>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eaLnBrk="1" hangingPunct="1"/>
            <a:endParaRPr lang="ru-RU" altLang="ru-RU">
              <a:latin typeface="Arial" panose="020B0604020202020204" pitchFamily="34" charset="0"/>
            </a:endParaRPr>
          </a:p>
        </p:txBody>
      </p:sp>
      <p:sp>
        <p:nvSpPr>
          <p:cNvPr id="21509" name="Rectangle 5"/>
          <p:cNvSpPr>
            <a:spLocks noChangeArrowheads="1"/>
          </p:cNvSpPr>
          <p:nvPr/>
        </p:nvSpPr>
        <p:spPr bwMode="auto">
          <a:xfrm>
            <a:off x="1524000" y="44450"/>
            <a:ext cx="9144000" cy="1016000"/>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r>
              <a:rPr lang="ru-RU" altLang="ru-RU" b="1">
                <a:solidFill>
                  <a:schemeClr val="bg1"/>
                </a:solidFill>
                <a:latin typeface="Arial" panose="020B0604020202020204" pitchFamily="34" charset="0"/>
              </a:rPr>
              <a:t>Составляющие информационной безопасности.</a:t>
            </a:r>
          </a:p>
          <a:p>
            <a:pPr algn="ctr" eaLnBrk="1" hangingPunct="1"/>
            <a:r>
              <a:rPr lang="ru-RU" altLang="ru-RU" sz="1800" b="1">
                <a:solidFill>
                  <a:schemeClr val="bg1"/>
                </a:solidFill>
                <a:latin typeface="Arial" panose="020B0604020202020204" pitchFamily="34" charset="0"/>
              </a:rPr>
              <a:t>Доктрина информационной безопасности</a:t>
            </a:r>
            <a:br>
              <a:rPr lang="ru-RU" altLang="ru-RU" sz="1800" b="1">
                <a:solidFill>
                  <a:schemeClr val="bg1"/>
                </a:solidFill>
                <a:latin typeface="Arial" panose="020B0604020202020204" pitchFamily="34" charset="0"/>
              </a:rPr>
            </a:br>
            <a:r>
              <a:rPr lang="ru-RU" altLang="ru-RU" sz="1800" b="1">
                <a:solidFill>
                  <a:schemeClr val="bg1"/>
                </a:solidFill>
                <a:latin typeface="Arial" panose="020B0604020202020204" pitchFamily="34" charset="0"/>
              </a:rPr>
              <a:t>(Указ Президента Российской Федерации № Пр. 1895 от 09.09.2000 г. )</a:t>
            </a:r>
          </a:p>
        </p:txBody>
      </p:sp>
      <p:sp>
        <p:nvSpPr>
          <p:cNvPr id="21510" name="Text Box 6"/>
          <p:cNvSpPr txBox="1">
            <a:spLocks noChangeArrowheads="1"/>
          </p:cNvSpPr>
          <p:nvPr/>
        </p:nvSpPr>
        <p:spPr bwMode="auto">
          <a:xfrm>
            <a:off x="2351089" y="2997200"/>
            <a:ext cx="8245475" cy="1506538"/>
          </a:xfrm>
          <a:prstGeom prst="rect">
            <a:avLst/>
          </a:prstGeom>
          <a:gradFill rotWithShape="0">
            <a:gsLst>
              <a:gs pos="0">
                <a:srgbClr val="00FFFF"/>
              </a:gs>
              <a:gs pos="50000">
                <a:srgbClr val="FFFFFF"/>
              </a:gs>
              <a:gs pos="100000">
                <a:srgbClr val="00FFFF"/>
              </a:gs>
            </a:gsLst>
            <a:lin ang="5400000" scaled="1"/>
          </a:gradFill>
          <a:ln w="9525">
            <a:solidFill>
              <a:srgbClr val="000080"/>
            </a:solidFill>
            <a:miter lim="800000"/>
            <a:headEnd/>
            <a:tailEnd/>
          </a:ln>
        </p:spPr>
        <p:txBody>
          <a:bodyP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spcBef>
                <a:spcPct val="50000"/>
              </a:spcBef>
            </a:pPr>
            <a:r>
              <a:rPr lang="ru-RU" altLang="ru-RU" sz="1600" b="1">
                <a:latin typeface="Arial" panose="020B0604020202020204" pitchFamily="34" charset="0"/>
              </a:rPr>
              <a:t>Информационное обеспечение государственной политики Российской Федерации, связанное с доведением до российской и международной общественности достоверной информации о государственной политике Российской Федерации, ее официальной позиции по социально значимым событиям российской и международной жизни, с обеспечением доступа граждан к открытым государственным информационным ресурсам.</a:t>
            </a:r>
            <a:br>
              <a:rPr lang="ru-RU" altLang="ru-RU" sz="1600" b="1">
                <a:latin typeface="Arial" panose="020B0604020202020204" pitchFamily="34" charset="0"/>
              </a:rPr>
            </a:br>
            <a:endParaRPr lang="ru-RU" altLang="ru-RU" sz="1600" b="1">
              <a:latin typeface="Arial" panose="020B0604020202020204" pitchFamily="34" charset="0"/>
            </a:endParaRPr>
          </a:p>
        </p:txBody>
      </p:sp>
      <p:sp>
        <p:nvSpPr>
          <p:cNvPr id="21511" name="Text Box 7"/>
          <p:cNvSpPr txBox="1">
            <a:spLocks noChangeArrowheads="1"/>
          </p:cNvSpPr>
          <p:nvPr/>
        </p:nvSpPr>
        <p:spPr bwMode="auto">
          <a:xfrm>
            <a:off x="2351089" y="4652963"/>
            <a:ext cx="8245475" cy="857250"/>
          </a:xfrm>
          <a:prstGeom prst="rect">
            <a:avLst/>
          </a:prstGeom>
          <a:gradFill rotWithShape="0">
            <a:gsLst>
              <a:gs pos="0">
                <a:srgbClr val="00FFFF"/>
              </a:gs>
              <a:gs pos="50000">
                <a:srgbClr val="FFFFFF"/>
              </a:gs>
              <a:gs pos="100000">
                <a:srgbClr val="00FFFF"/>
              </a:gs>
            </a:gsLst>
            <a:lin ang="5400000" scaled="1"/>
          </a:gradFill>
          <a:ln w="9525">
            <a:solidFill>
              <a:srgbClr val="000080"/>
            </a:solidFill>
            <a:miter lim="800000"/>
            <a:headEnd/>
            <a:tailEnd/>
          </a:ln>
        </p:spPr>
        <p:txBody>
          <a:bodyP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spcBef>
                <a:spcPct val="50000"/>
              </a:spcBef>
            </a:pPr>
            <a:r>
              <a:rPr lang="ru-RU" altLang="ru-RU" sz="1600" b="1">
                <a:latin typeface="Arial" panose="020B0604020202020204" pitchFamily="34" charset="0"/>
              </a:rPr>
              <a:t>Развитие современных информационных технологий, отечественной индустрии информации, в том числе индустрии средств информатизации, телекоммуникации и связи, </a:t>
            </a:r>
          </a:p>
        </p:txBody>
      </p:sp>
      <p:sp>
        <p:nvSpPr>
          <p:cNvPr id="21512" name="Text Box 8"/>
          <p:cNvSpPr txBox="1">
            <a:spLocks noChangeArrowheads="1"/>
          </p:cNvSpPr>
          <p:nvPr/>
        </p:nvSpPr>
        <p:spPr bwMode="auto">
          <a:xfrm>
            <a:off x="2351089" y="5661026"/>
            <a:ext cx="8245475" cy="930275"/>
          </a:xfrm>
          <a:prstGeom prst="rect">
            <a:avLst/>
          </a:prstGeom>
          <a:gradFill rotWithShape="1">
            <a:gsLst>
              <a:gs pos="0">
                <a:srgbClr val="FF0000"/>
              </a:gs>
              <a:gs pos="50000">
                <a:srgbClr val="FFFFFF"/>
              </a:gs>
              <a:gs pos="100000">
                <a:srgbClr val="FF0000"/>
              </a:gs>
            </a:gsLst>
            <a:lin ang="5400000" scaled="1"/>
          </a:gradFill>
          <a:ln w="9525">
            <a:solidFill>
              <a:srgbClr val="000080"/>
            </a:solidFill>
            <a:miter lim="800000"/>
            <a:headEnd/>
            <a:tailEnd/>
          </a:ln>
        </p:spPr>
        <p:txBody>
          <a:bodyP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spcBef>
                <a:spcPct val="50000"/>
              </a:spcBef>
            </a:pPr>
            <a:r>
              <a:rPr lang="ru-RU" altLang="ru-RU" sz="1600" b="1">
                <a:latin typeface="Arial" panose="020B0604020202020204" pitchFamily="34" charset="0"/>
              </a:rPr>
              <a:t>Защита информационных ресурсов от несанкционированного доступа, обеспечение безопасности информационных и телекоммуникационных систем, как уже развернутых, так и создаваемых на территории России.</a:t>
            </a:r>
            <a:br>
              <a:rPr lang="ru-RU" altLang="ru-RU" sz="1600" b="1">
                <a:latin typeface="Arial" panose="020B0604020202020204" pitchFamily="34" charset="0"/>
              </a:rPr>
            </a:br>
            <a:endParaRPr lang="ru-RU" altLang="ru-RU" sz="1600" b="1">
              <a:latin typeface="Arial" panose="020B0604020202020204" pitchFamily="34" charset="0"/>
            </a:endParaRPr>
          </a:p>
        </p:txBody>
      </p:sp>
      <p:sp>
        <p:nvSpPr>
          <p:cNvPr id="21513" name="Oval 9"/>
          <p:cNvSpPr>
            <a:spLocks noChangeArrowheads="1"/>
          </p:cNvSpPr>
          <p:nvPr/>
        </p:nvSpPr>
        <p:spPr bwMode="auto">
          <a:xfrm>
            <a:off x="1524001" y="1628776"/>
            <a:ext cx="684213" cy="720725"/>
          </a:xfrm>
          <a:prstGeom prst="ellipse">
            <a:avLst/>
          </a:prstGeom>
          <a:solidFill>
            <a:srgbClr val="000080"/>
          </a:solidFill>
          <a:ln w="9525">
            <a:solidFill>
              <a:schemeClr val="tx1"/>
            </a:solidFill>
            <a:round/>
            <a:headEnd/>
            <a:tailEnd/>
          </a:ln>
        </p:spPr>
        <p:txBody>
          <a:bodyPr wrap="none" anchor="ct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r>
              <a:rPr lang="ru-RU" altLang="ru-RU" b="1">
                <a:solidFill>
                  <a:schemeClr val="bg1"/>
                </a:solidFill>
                <a:latin typeface="Arial" panose="020B0604020202020204" pitchFamily="34" charset="0"/>
              </a:rPr>
              <a:t>1</a:t>
            </a:r>
          </a:p>
        </p:txBody>
      </p:sp>
      <p:sp>
        <p:nvSpPr>
          <p:cNvPr id="21514" name="Oval 10"/>
          <p:cNvSpPr>
            <a:spLocks noChangeArrowheads="1"/>
          </p:cNvSpPr>
          <p:nvPr/>
        </p:nvSpPr>
        <p:spPr bwMode="auto">
          <a:xfrm>
            <a:off x="1524001" y="3140076"/>
            <a:ext cx="684213" cy="720725"/>
          </a:xfrm>
          <a:prstGeom prst="ellipse">
            <a:avLst/>
          </a:prstGeom>
          <a:solidFill>
            <a:srgbClr val="000080"/>
          </a:solidFill>
          <a:ln w="9525">
            <a:solidFill>
              <a:schemeClr val="tx1"/>
            </a:solidFill>
            <a:round/>
            <a:headEnd/>
            <a:tailEnd/>
          </a:ln>
        </p:spPr>
        <p:txBody>
          <a:bodyPr wrap="none" anchor="ct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r>
              <a:rPr lang="ru-RU" altLang="ru-RU" b="1">
                <a:solidFill>
                  <a:schemeClr val="bg1"/>
                </a:solidFill>
                <a:latin typeface="Arial" panose="020B0604020202020204" pitchFamily="34" charset="0"/>
              </a:rPr>
              <a:t>2</a:t>
            </a:r>
          </a:p>
        </p:txBody>
      </p:sp>
      <p:sp>
        <p:nvSpPr>
          <p:cNvPr id="21515" name="Oval 11"/>
          <p:cNvSpPr>
            <a:spLocks noChangeArrowheads="1"/>
          </p:cNvSpPr>
          <p:nvPr/>
        </p:nvSpPr>
        <p:spPr bwMode="auto">
          <a:xfrm>
            <a:off x="1524001" y="4579939"/>
            <a:ext cx="684213" cy="720725"/>
          </a:xfrm>
          <a:prstGeom prst="ellipse">
            <a:avLst/>
          </a:prstGeom>
          <a:solidFill>
            <a:srgbClr val="000080"/>
          </a:solidFill>
          <a:ln w="9525">
            <a:solidFill>
              <a:schemeClr val="tx1"/>
            </a:solidFill>
            <a:round/>
            <a:headEnd/>
            <a:tailEnd/>
          </a:ln>
        </p:spPr>
        <p:txBody>
          <a:bodyPr wrap="none" anchor="ct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r>
              <a:rPr lang="ru-RU" altLang="ru-RU" b="1">
                <a:solidFill>
                  <a:schemeClr val="bg1"/>
                </a:solidFill>
                <a:latin typeface="Arial" panose="020B0604020202020204" pitchFamily="34" charset="0"/>
              </a:rPr>
              <a:t>3</a:t>
            </a:r>
          </a:p>
        </p:txBody>
      </p:sp>
      <p:sp>
        <p:nvSpPr>
          <p:cNvPr id="21516" name="Oval 12"/>
          <p:cNvSpPr>
            <a:spLocks noChangeArrowheads="1"/>
          </p:cNvSpPr>
          <p:nvPr/>
        </p:nvSpPr>
        <p:spPr bwMode="auto">
          <a:xfrm>
            <a:off x="1524001" y="5661026"/>
            <a:ext cx="684213" cy="720725"/>
          </a:xfrm>
          <a:prstGeom prst="ellipse">
            <a:avLst/>
          </a:prstGeom>
          <a:gradFill rotWithShape="1">
            <a:gsLst>
              <a:gs pos="0">
                <a:srgbClr val="FFFFFF"/>
              </a:gs>
              <a:gs pos="100000">
                <a:srgbClr val="FF0000"/>
              </a:gs>
            </a:gsLst>
            <a:path path="shape">
              <a:fillToRect l="50000" t="50000" r="50000" b="50000"/>
            </a:path>
          </a:gradFill>
          <a:ln w="9525">
            <a:solidFill>
              <a:schemeClr val="tx1"/>
            </a:solidFill>
            <a:round/>
            <a:headEnd/>
            <a:tailEnd/>
          </a:ln>
        </p:spPr>
        <p:txBody>
          <a:bodyPr wrap="none" anchor="ctr"/>
          <a:lstStyle>
            <a:lvl1pPr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r>
              <a:rPr lang="ru-RU" altLang="ru-RU" b="1">
                <a:latin typeface="Arial" panose="020B0604020202020204" pitchFamily="34" charset="0"/>
              </a:rPr>
              <a:t>4</a:t>
            </a:r>
          </a:p>
        </p:txBody>
      </p:sp>
    </p:spTree>
    <p:extLst>
      <p:ext uri="{BB962C8B-B14F-4D97-AF65-F5344CB8AC3E}">
        <p14:creationId xmlns:p14="http://schemas.microsoft.com/office/powerpoint/2010/main" val="203108892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52596" y="0"/>
            <a:ext cx="8715404" cy="1143000"/>
          </a:xfrm>
        </p:spPr>
        <p:txBody>
          <a:bodyPr>
            <a:normAutofit/>
          </a:bodyPr>
          <a:lstStyle/>
          <a:p>
            <a:r>
              <a:rPr lang="ru-RU" sz="2400" b="1" dirty="0">
                <a:solidFill>
                  <a:schemeClr val="accent1">
                    <a:lumMod val="75000"/>
                  </a:schemeClr>
                </a:solidFill>
              </a:rPr>
              <a:t>ДОКТРИНА ИНФОРМАЦИОННОЙ БЕЗОПАСНОСТИ РОССИЙСКОЙ ФЕДЕРАЦИИ от 5 декабря 2016г. N 646</a:t>
            </a:r>
          </a:p>
        </p:txBody>
      </p:sp>
      <p:sp>
        <p:nvSpPr>
          <p:cNvPr id="3" name="Содержимое 2"/>
          <p:cNvSpPr>
            <a:spLocks noGrp="1"/>
          </p:cNvSpPr>
          <p:nvPr>
            <p:ph idx="1"/>
          </p:nvPr>
        </p:nvSpPr>
        <p:spPr>
          <a:xfrm>
            <a:off x="1952596" y="1142985"/>
            <a:ext cx="8472518" cy="5197493"/>
          </a:xfrm>
        </p:spPr>
        <p:txBody>
          <a:bodyPr/>
          <a:lstStyle/>
          <a:p>
            <a:pPr algn="just"/>
            <a:r>
              <a:rPr lang="ru-RU" sz="2000" b="1" dirty="0">
                <a:solidFill>
                  <a:schemeClr val="tx2">
                    <a:lumMod val="75000"/>
                  </a:schemeClr>
                </a:solidFill>
              </a:rPr>
              <a:t>Доктрина информационной безопасности</a:t>
            </a:r>
            <a:r>
              <a:rPr lang="ru-RU" sz="2000" dirty="0">
                <a:solidFill>
                  <a:schemeClr val="tx2">
                    <a:lumMod val="75000"/>
                  </a:schemeClr>
                </a:solidFill>
              </a:rPr>
              <a:t> - это система официальных взглядов на обеспечение национальной безопасности РФ в информационной сфере. </a:t>
            </a:r>
          </a:p>
          <a:p>
            <a:pPr algn="just"/>
            <a:r>
              <a:rPr lang="ru-RU" sz="2000" dirty="0">
                <a:solidFill>
                  <a:schemeClr val="tx2">
                    <a:lumMod val="75000"/>
                  </a:schemeClr>
                </a:solidFill>
              </a:rPr>
              <a:t>Доктрина необходима для формирования </a:t>
            </a:r>
            <a:r>
              <a:rPr lang="ru-RU" sz="2000" b="1" dirty="0">
                <a:solidFill>
                  <a:schemeClr val="tx2">
                    <a:lumMod val="75000"/>
                  </a:schemeClr>
                </a:solidFill>
              </a:rPr>
              <a:t>государственной политики</a:t>
            </a:r>
            <a:r>
              <a:rPr lang="ru-RU" sz="2000" dirty="0">
                <a:solidFill>
                  <a:schemeClr val="tx2">
                    <a:lumMod val="75000"/>
                  </a:schemeClr>
                </a:solidFill>
              </a:rPr>
              <a:t> и </a:t>
            </a:r>
            <a:r>
              <a:rPr lang="ru-RU" sz="2000" b="1" dirty="0">
                <a:solidFill>
                  <a:schemeClr val="tx2">
                    <a:lumMod val="75000"/>
                  </a:schemeClr>
                </a:solidFill>
              </a:rPr>
              <a:t>выработки мер</a:t>
            </a:r>
            <a:r>
              <a:rPr lang="ru-RU" sz="2000" dirty="0">
                <a:solidFill>
                  <a:schemeClr val="tx2">
                    <a:lumMod val="75000"/>
                  </a:schemeClr>
                </a:solidFill>
              </a:rPr>
              <a:t> по совершенствованию системы обеспечения информационной безопасности. </a:t>
            </a:r>
          </a:p>
          <a:p>
            <a:pPr algn="just"/>
            <a:r>
              <a:rPr lang="ru-RU" sz="2000" b="1" dirty="0">
                <a:solidFill>
                  <a:schemeClr val="tx2">
                    <a:lumMod val="75000"/>
                  </a:schemeClr>
                </a:solidFill>
              </a:rPr>
              <a:t>Информационная безопасность Российской Федерации </a:t>
            </a:r>
            <a:r>
              <a:rPr lang="ru-RU" sz="2000" dirty="0">
                <a:solidFill>
                  <a:schemeClr val="tx2">
                    <a:lumMod val="75000"/>
                  </a:schemeClr>
                </a:solidFill>
              </a:rPr>
              <a:t>- состояние защищенности личности, общества и государства от внутренних и внешних информационных угроз, при котором </a:t>
            </a:r>
            <a:r>
              <a:rPr lang="ru-RU" sz="2000" u="sng" dirty="0">
                <a:solidFill>
                  <a:schemeClr val="tx2">
                    <a:lumMod val="75000"/>
                  </a:schemeClr>
                </a:solidFill>
              </a:rPr>
              <a:t>обеспечиваются реализация</a:t>
            </a:r>
            <a:r>
              <a:rPr lang="ru-RU" sz="2000" dirty="0">
                <a:solidFill>
                  <a:schemeClr val="tx2">
                    <a:lumMod val="75000"/>
                  </a:schemeClr>
                </a:solidFill>
              </a:rPr>
              <a:t> </a:t>
            </a:r>
            <a:r>
              <a:rPr lang="ru-RU" sz="2000" u="sng" dirty="0">
                <a:solidFill>
                  <a:schemeClr val="tx2">
                    <a:lumMod val="75000"/>
                  </a:schemeClr>
                </a:solidFill>
              </a:rPr>
              <a:t>конституционных прав и свобод человека и гражданина, достойные качество и уровень жизни граждан, суверенитет, территориальная целостность и устойчивое социально-экономическое развитие Российской Федерации, оборона и безопасность государства.</a:t>
            </a:r>
          </a:p>
          <a:p>
            <a:pPr algn="just"/>
            <a:endParaRPr lang="ru-RU" sz="2000" dirty="0">
              <a:solidFill>
                <a:schemeClr val="tx2">
                  <a:lumMod val="75000"/>
                </a:schemeClr>
              </a:solidFill>
            </a:endParaRPr>
          </a:p>
          <a:p>
            <a:endParaRPr lang="ru-RU" dirty="0"/>
          </a:p>
        </p:txBody>
      </p:sp>
    </p:spTree>
    <p:extLst>
      <p:ext uri="{BB962C8B-B14F-4D97-AF65-F5344CB8AC3E}">
        <p14:creationId xmlns:p14="http://schemas.microsoft.com/office/powerpoint/2010/main" val="18209155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0"/>
            <a:ext cx="8229600" cy="928670"/>
          </a:xfrm>
        </p:spPr>
        <p:txBody>
          <a:bodyPr>
            <a:normAutofit/>
          </a:bodyPr>
          <a:lstStyle/>
          <a:p>
            <a:r>
              <a:rPr lang="ru-RU" sz="2800" b="1" dirty="0">
                <a:solidFill>
                  <a:schemeClr val="accent1">
                    <a:lumMod val="75000"/>
                  </a:schemeClr>
                </a:solidFill>
              </a:rPr>
              <a:t>Сравнение старой и новой Доктрин</a:t>
            </a:r>
          </a:p>
        </p:txBody>
      </p:sp>
      <p:sp>
        <p:nvSpPr>
          <p:cNvPr id="3" name="Содержимое 2"/>
          <p:cNvSpPr>
            <a:spLocks noGrp="1"/>
          </p:cNvSpPr>
          <p:nvPr>
            <p:ph idx="1"/>
          </p:nvPr>
        </p:nvSpPr>
        <p:spPr>
          <a:xfrm>
            <a:off x="1981200" y="928671"/>
            <a:ext cx="8229600" cy="5197493"/>
          </a:xfrm>
        </p:spPr>
        <p:txBody>
          <a:bodyPr>
            <a:normAutofit/>
          </a:bodyPr>
          <a:lstStyle/>
          <a:p>
            <a:pPr algn="just"/>
            <a:r>
              <a:rPr lang="ru-RU" sz="2000" dirty="0">
                <a:solidFill>
                  <a:schemeClr val="tx2">
                    <a:lumMod val="75000"/>
                  </a:schemeClr>
                </a:solidFill>
              </a:rPr>
              <a:t>Текущее состояние информационной безопасности, а также направления обеспечения информационной безопасности рассматриваются в разрезе </a:t>
            </a:r>
            <a:r>
              <a:rPr lang="ru-RU" sz="2000" u="sng" dirty="0">
                <a:solidFill>
                  <a:schemeClr val="tx2">
                    <a:lumMod val="75000"/>
                  </a:schemeClr>
                </a:solidFill>
              </a:rPr>
              <a:t>стратегических национальных приоритетов</a:t>
            </a:r>
            <a:r>
              <a:rPr lang="ru-RU" sz="2000" dirty="0">
                <a:solidFill>
                  <a:schemeClr val="tx2">
                    <a:lumMod val="75000"/>
                  </a:schemeClr>
                </a:solidFill>
              </a:rPr>
              <a:t>, обозначенных в новой Стратегии национальной безопасности РФ. Благодаря этому документ является более </a:t>
            </a:r>
            <a:r>
              <a:rPr lang="ru-RU" sz="2000" b="1" dirty="0">
                <a:solidFill>
                  <a:schemeClr val="tx2">
                    <a:lumMod val="75000"/>
                  </a:schemeClr>
                </a:solidFill>
              </a:rPr>
              <a:t>структурированным</a:t>
            </a:r>
            <a:r>
              <a:rPr lang="ru-RU" sz="2000" dirty="0">
                <a:solidFill>
                  <a:schemeClr val="tx2">
                    <a:lumMod val="75000"/>
                  </a:schemeClr>
                </a:solidFill>
              </a:rPr>
              <a:t> и </a:t>
            </a:r>
            <a:r>
              <a:rPr lang="ru-RU" sz="2000" b="1" dirty="0">
                <a:solidFill>
                  <a:schemeClr val="tx2">
                    <a:lumMod val="75000"/>
                  </a:schemeClr>
                </a:solidFill>
              </a:rPr>
              <a:t>последовательным</a:t>
            </a:r>
            <a:r>
              <a:rPr lang="ru-RU" sz="2000" dirty="0">
                <a:solidFill>
                  <a:schemeClr val="tx2">
                    <a:lumMod val="75000"/>
                  </a:schemeClr>
                </a:solidFill>
              </a:rPr>
              <a:t> относительно версии 2000 года.</a:t>
            </a:r>
          </a:p>
          <a:p>
            <a:pPr algn="just"/>
            <a:r>
              <a:rPr lang="ru-RU" sz="2000" dirty="0">
                <a:solidFill>
                  <a:schemeClr val="tx2">
                    <a:lumMod val="75000"/>
                  </a:schemeClr>
                </a:solidFill>
              </a:rPr>
              <a:t>Если в документе 2000 года говорится о возрастающем влиянии информационных технологий на национальные интересы страны, то в новой Доктрине они рассматриваются уже как неотъемлемая часть всех сфер жизни.</a:t>
            </a:r>
          </a:p>
        </p:txBody>
      </p:sp>
      <p:pic>
        <p:nvPicPr>
          <p:cNvPr id="16386" name="Picture 2" descr="https://securenews.ru/wp-content/uploads/2016/11/information-security_fzjp.jpg"/>
          <p:cNvPicPr>
            <a:picLocks noChangeAspect="1" noChangeArrowheads="1"/>
          </p:cNvPicPr>
          <p:nvPr/>
        </p:nvPicPr>
        <p:blipFill>
          <a:blip r:embed="rId2" cstate="print"/>
          <a:srcRect/>
          <a:stretch>
            <a:fillRect/>
          </a:stretch>
        </p:blipFill>
        <p:spPr bwMode="auto">
          <a:xfrm>
            <a:off x="3367479" y="4776611"/>
            <a:ext cx="2580560" cy="2000264"/>
          </a:xfrm>
          <a:prstGeom prst="rect">
            <a:avLst/>
          </a:prstGeom>
          <a:ln>
            <a:noFill/>
          </a:ln>
          <a:effectLst>
            <a:softEdge rad="112500"/>
          </a:effectLst>
        </p:spPr>
      </p:pic>
    </p:spTree>
    <p:extLst>
      <p:ext uri="{BB962C8B-B14F-4D97-AF65-F5344CB8AC3E}">
        <p14:creationId xmlns:p14="http://schemas.microsoft.com/office/powerpoint/2010/main" val="2642652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274638"/>
            <a:ext cx="8229600" cy="725470"/>
          </a:xfrm>
        </p:spPr>
        <p:txBody>
          <a:bodyPr>
            <a:normAutofit fontScale="90000"/>
          </a:bodyPr>
          <a:lstStyle/>
          <a:p>
            <a:r>
              <a:rPr lang="ru-RU" b="1" dirty="0">
                <a:solidFill>
                  <a:schemeClr val="accent1">
                    <a:lumMod val="75000"/>
                  </a:schemeClr>
                </a:solidFill>
              </a:rPr>
              <a:t>Сравнение старой и новой Доктрин</a:t>
            </a:r>
            <a:endParaRPr lang="ru-RU" dirty="0"/>
          </a:p>
        </p:txBody>
      </p:sp>
      <p:sp>
        <p:nvSpPr>
          <p:cNvPr id="3" name="Содержимое 2"/>
          <p:cNvSpPr>
            <a:spLocks noGrp="1"/>
          </p:cNvSpPr>
          <p:nvPr>
            <p:ph idx="1"/>
          </p:nvPr>
        </p:nvSpPr>
        <p:spPr>
          <a:xfrm>
            <a:off x="1981200" y="1142985"/>
            <a:ext cx="8229600" cy="4857784"/>
          </a:xfrm>
        </p:spPr>
        <p:txBody>
          <a:bodyPr>
            <a:normAutofit/>
          </a:bodyPr>
          <a:lstStyle/>
          <a:p>
            <a:pPr algn="just">
              <a:buNone/>
            </a:pPr>
            <a:r>
              <a:rPr lang="ru-RU" sz="2000" dirty="0">
                <a:solidFill>
                  <a:schemeClr val="tx2">
                    <a:lumMod val="75000"/>
                  </a:schemeClr>
                </a:solidFill>
              </a:rPr>
              <a:t>        В частности, в новой Доктрине </a:t>
            </a:r>
            <a:r>
              <a:rPr lang="ru-RU" sz="2000" u="sng" dirty="0">
                <a:solidFill>
                  <a:schemeClr val="tx2">
                    <a:lumMod val="75000"/>
                  </a:schemeClr>
                </a:solidFill>
              </a:rPr>
              <a:t>развиты положения Стратегии национальной безопасности РФ</a:t>
            </a:r>
            <a:r>
              <a:rPr lang="ru-RU" sz="2000" dirty="0">
                <a:solidFill>
                  <a:schemeClr val="tx2">
                    <a:lumMod val="75000"/>
                  </a:schemeClr>
                </a:solidFill>
              </a:rPr>
              <a:t>, касающиеся:</a:t>
            </a:r>
          </a:p>
          <a:p>
            <a:pPr algn="just"/>
            <a:r>
              <a:rPr lang="ru-RU" sz="2000" dirty="0">
                <a:solidFill>
                  <a:schemeClr val="tx2">
                    <a:lumMod val="75000"/>
                  </a:schemeClr>
                </a:solidFill>
              </a:rPr>
              <a:t>возрастающего противоборства в глобальном информационном пространстве;</a:t>
            </a:r>
          </a:p>
          <a:p>
            <a:pPr algn="just"/>
            <a:r>
              <a:rPr lang="ru-RU" sz="2000" dirty="0">
                <a:solidFill>
                  <a:schemeClr val="tx2">
                    <a:lumMod val="75000"/>
                  </a:schemeClr>
                </a:solidFill>
              </a:rPr>
              <a:t>угроз нарушения безопасности и устойчивости функционирования критической информационной инфраструктуры РФ;</a:t>
            </a:r>
          </a:p>
          <a:p>
            <a:pPr algn="just"/>
            <a:r>
              <a:rPr lang="ru-RU" sz="2000" dirty="0">
                <a:solidFill>
                  <a:schemeClr val="tx2">
                    <a:lumMod val="75000"/>
                  </a:schemeClr>
                </a:solidFill>
              </a:rPr>
              <a:t>деятельности, связанной с использованием информационных и коммуникационных технологий в экстремистской деятельности;</a:t>
            </a:r>
          </a:p>
          <a:p>
            <a:pPr algn="just"/>
            <a:r>
              <a:rPr lang="ru-RU" sz="2000" dirty="0">
                <a:solidFill>
                  <a:schemeClr val="tx2">
                    <a:lumMod val="75000"/>
                  </a:schemeClr>
                </a:solidFill>
              </a:rPr>
              <a:t>а также </a:t>
            </a:r>
            <a:r>
              <a:rPr lang="ru-RU" sz="2000" dirty="0" err="1">
                <a:solidFill>
                  <a:schemeClr val="tx2">
                    <a:lumMod val="75000"/>
                  </a:schemeClr>
                </a:solidFill>
              </a:rPr>
              <a:t>импортозамещения</a:t>
            </a:r>
            <a:r>
              <a:rPr lang="ru-RU" sz="2000" dirty="0">
                <a:solidFill>
                  <a:schemeClr val="tx2">
                    <a:lumMod val="75000"/>
                  </a:schemeClr>
                </a:solidFill>
              </a:rPr>
              <a:t> и снижения критической зависимости от зарубежных технологий и промышленной продукции.</a:t>
            </a:r>
          </a:p>
          <a:p>
            <a:endParaRPr lang="ru-RU" dirty="0"/>
          </a:p>
        </p:txBody>
      </p:sp>
      <p:pic>
        <p:nvPicPr>
          <p:cNvPr id="15364" name="Picture 4" descr="http://tereclip.com/wp-content/uploads/2016/11/Bezopasnot-1024x681.jpg"/>
          <p:cNvPicPr>
            <a:picLocks noChangeAspect="1" noChangeArrowheads="1"/>
          </p:cNvPicPr>
          <p:nvPr/>
        </p:nvPicPr>
        <p:blipFill>
          <a:blip r:embed="rId2"/>
          <a:srcRect/>
          <a:stretch>
            <a:fillRect/>
          </a:stretch>
        </p:blipFill>
        <p:spPr bwMode="auto">
          <a:xfrm>
            <a:off x="10458742" y="5110480"/>
            <a:ext cx="1560538" cy="1610338"/>
          </a:xfrm>
          <a:prstGeom prst="rect">
            <a:avLst/>
          </a:prstGeom>
          <a:ln>
            <a:noFill/>
          </a:ln>
          <a:effectLst>
            <a:softEdge rad="112500"/>
          </a:effectLst>
        </p:spPr>
      </p:pic>
    </p:spTree>
    <p:extLst>
      <p:ext uri="{BB962C8B-B14F-4D97-AF65-F5344CB8AC3E}">
        <p14:creationId xmlns:p14="http://schemas.microsoft.com/office/powerpoint/2010/main" val="1624762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95472" y="0"/>
            <a:ext cx="8229600" cy="1143000"/>
          </a:xfrm>
        </p:spPr>
        <p:txBody>
          <a:bodyPr>
            <a:normAutofit fontScale="90000"/>
          </a:bodyPr>
          <a:lstStyle/>
          <a:p>
            <a:r>
              <a:rPr lang="ru-RU" b="1" dirty="0">
                <a:solidFill>
                  <a:schemeClr val="accent1">
                    <a:lumMod val="75000"/>
                  </a:schemeClr>
                </a:solidFill>
              </a:rPr>
              <a:t>Сравнение старой и новой Доктрин</a:t>
            </a:r>
            <a:endParaRPr lang="ru-RU" dirty="0"/>
          </a:p>
        </p:txBody>
      </p:sp>
      <p:sp>
        <p:nvSpPr>
          <p:cNvPr id="3" name="Содержимое 2"/>
          <p:cNvSpPr>
            <a:spLocks noGrp="1"/>
          </p:cNvSpPr>
          <p:nvPr>
            <p:ph idx="1"/>
          </p:nvPr>
        </p:nvSpPr>
        <p:spPr>
          <a:xfrm>
            <a:off x="1981200" y="1000109"/>
            <a:ext cx="8229600" cy="5126055"/>
          </a:xfrm>
        </p:spPr>
        <p:txBody>
          <a:bodyPr>
            <a:normAutofit lnSpcReduction="10000"/>
          </a:bodyPr>
          <a:lstStyle/>
          <a:p>
            <a:pPr algn="just"/>
            <a:endParaRPr lang="ru-RU" sz="2000" dirty="0">
              <a:solidFill>
                <a:schemeClr val="tx2">
                  <a:lumMod val="75000"/>
                </a:schemeClr>
              </a:solidFill>
            </a:endParaRPr>
          </a:p>
          <a:p>
            <a:pPr algn="just"/>
            <a:r>
              <a:rPr lang="ru-RU" sz="2000" dirty="0">
                <a:solidFill>
                  <a:schemeClr val="tx2">
                    <a:lumMod val="75000"/>
                  </a:schemeClr>
                </a:solidFill>
              </a:rPr>
              <a:t>В Доктрине информационной безопасности 2000 года при рассмотрении текущего состояния информационной безопасности РФ было уделено большое внимание недостаточной развитости </a:t>
            </a:r>
            <a:r>
              <a:rPr lang="ru-RU" sz="2000" u="sng" dirty="0">
                <a:solidFill>
                  <a:schemeClr val="tx2">
                    <a:lumMod val="75000"/>
                  </a:schemeClr>
                </a:solidFill>
              </a:rPr>
              <a:t>правового регулирования сферы информационных технологий и информационной безопасност</a:t>
            </a:r>
            <a:r>
              <a:rPr lang="ru-RU" sz="2000" dirty="0">
                <a:solidFill>
                  <a:schemeClr val="tx2">
                    <a:lumMod val="75000"/>
                  </a:schemeClr>
                </a:solidFill>
              </a:rPr>
              <a:t>и. И необходимо отметить, что за последние 16 лет в этой сфере были проведены </a:t>
            </a:r>
            <a:r>
              <a:rPr lang="ru-RU" sz="2000" u="sng" dirty="0">
                <a:solidFill>
                  <a:schemeClr val="tx2">
                    <a:lumMod val="75000"/>
                  </a:schemeClr>
                </a:solidFill>
              </a:rPr>
              <a:t>масштабные работы и достигнуты значительные результаты.</a:t>
            </a:r>
            <a:r>
              <a:rPr lang="ru-RU" sz="2000" dirty="0">
                <a:solidFill>
                  <a:schemeClr val="tx2">
                    <a:lumMod val="75000"/>
                  </a:schemeClr>
                </a:solidFill>
              </a:rPr>
              <a:t> Вероятно, благодаря этому данный вопрос исчез из новой версии документа.</a:t>
            </a:r>
            <a:r>
              <a:rPr lang="ru-RU" sz="2000" b="1" dirty="0">
                <a:solidFill>
                  <a:schemeClr val="tx2">
                    <a:lumMod val="75000"/>
                  </a:schemeClr>
                </a:solidFill>
              </a:rPr>
              <a:t>      </a:t>
            </a:r>
          </a:p>
          <a:p>
            <a:pPr algn="ctr">
              <a:buNone/>
            </a:pPr>
            <a:r>
              <a:rPr lang="ru-RU" sz="2000" b="1" dirty="0">
                <a:solidFill>
                  <a:schemeClr val="tx2">
                    <a:lumMod val="75000"/>
                  </a:schemeClr>
                </a:solidFill>
              </a:rPr>
              <a:t>  </a:t>
            </a:r>
            <a:r>
              <a:rPr lang="ru-RU" sz="2000" b="1" dirty="0" err="1">
                <a:solidFill>
                  <a:schemeClr val="tx2">
                    <a:lumMod val="75000"/>
                  </a:schemeClr>
                </a:solidFill>
              </a:rPr>
              <a:t>Импортозамещение</a:t>
            </a:r>
            <a:endParaRPr lang="ru-RU" sz="2000" b="1" dirty="0">
              <a:solidFill>
                <a:schemeClr val="tx2">
                  <a:lumMod val="75000"/>
                </a:schemeClr>
              </a:solidFill>
            </a:endParaRPr>
          </a:p>
          <a:p>
            <a:pPr algn="just">
              <a:buNone/>
            </a:pPr>
            <a:br>
              <a:rPr lang="ru-RU" sz="2000" dirty="0"/>
            </a:br>
            <a:r>
              <a:rPr lang="ru-RU" sz="2000" dirty="0">
                <a:solidFill>
                  <a:schemeClr val="tx2">
                    <a:lumMod val="75000"/>
                  </a:schemeClr>
                </a:solidFill>
              </a:rPr>
              <a:t>Новый документ провозглашает </a:t>
            </a:r>
            <a:r>
              <a:rPr lang="ru-RU" sz="2000" b="1" dirty="0">
                <a:solidFill>
                  <a:schemeClr val="tx2">
                    <a:lumMod val="75000"/>
                  </a:schemeClr>
                </a:solidFill>
              </a:rPr>
              <a:t>ликвидацию зависимости от иностранных информационных </a:t>
            </a:r>
            <a:r>
              <a:rPr lang="ru-RU" sz="2000" dirty="0">
                <a:solidFill>
                  <a:schemeClr val="tx2">
                    <a:lumMod val="75000"/>
                  </a:schemeClr>
                </a:solidFill>
              </a:rPr>
              <a:t>технологий частью стратегии информационной безопасности Российской Федерации.</a:t>
            </a:r>
          </a:p>
        </p:txBody>
      </p:sp>
    </p:spTree>
    <p:extLst>
      <p:ext uri="{BB962C8B-B14F-4D97-AF65-F5344CB8AC3E}">
        <p14:creationId xmlns:p14="http://schemas.microsoft.com/office/powerpoint/2010/main" val="6081717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0"/>
            <a:ext cx="8229600" cy="1143000"/>
          </a:xfrm>
        </p:spPr>
        <p:txBody>
          <a:bodyPr>
            <a:normAutofit fontScale="90000"/>
          </a:bodyPr>
          <a:lstStyle/>
          <a:p>
            <a:r>
              <a:rPr lang="ru-RU" b="1" dirty="0">
                <a:solidFill>
                  <a:schemeClr val="accent1">
                    <a:lumMod val="75000"/>
                  </a:schemeClr>
                </a:solidFill>
              </a:rPr>
              <a:t>Сравнение старой и новой Доктрин</a:t>
            </a:r>
            <a:endParaRPr lang="ru-RU" dirty="0"/>
          </a:p>
        </p:txBody>
      </p:sp>
      <p:sp>
        <p:nvSpPr>
          <p:cNvPr id="3" name="Содержимое 2"/>
          <p:cNvSpPr>
            <a:spLocks noGrp="1"/>
          </p:cNvSpPr>
          <p:nvPr>
            <p:ph idx="1"/>
          </p:nvPr>
        </p:nvSpPr>
        <p:spPr>
          <a:xfrm>
            <a:off x="1981200" y="1000109"/>
            <a:ext cx="8229600" cy="5126055"/>
          </a:xfrm>
        </p:spPr>
        <p:txBody>
          <a:bodyPr>
            <a:normAutofit fontScale="92500" lnSpcReduction="20000"/>
          </a:bodyPr>
          <a:lstStyle/>
          <a:p>
            <a:pPr algn="ctr">
              <a:buNone/>
            </a:pPr>
            <a:r>
              <a:rPr lang="ru-RU" sz="2000" b="1" dirty="0">
                <a:solidFill>
                  <a:schemeClr val="tx2">
                    <a:lumMod val="75000"/>
                  </a:schemeClr>
                </a:solidFill>
              </a:rPr>
              <a:t>Система управления информационной безопасностью РФ</a:t>
            </a:r>
          </a:p>
          <a:p>
            <a:pPr algn="just">
              <a:buNone/>
            </a:pPr>
            <a:r>
              <a:rPr lang="ru-RU" sz="2000" dirty="0">
                <a:solidFill>
                  <a:schemeClr val="tx2">
                    <a:lumMod val="75000"/>
                  </a:schemeClr>
                </a:solidFill>
              </a:rPr>
              <a:t>          К мероприятиям, осуществляемым уже сейчас, либо планируемым можно отнести создание </a:t>
            </a:r>
            <a:r>
              <a:rPr lang="ru-RU" sz="2000" b="1" dirty="0" err="1">
                <a:solidFill>
                  <a:srgbClr val="FF0000"/>
                </a:solidFill>
              </a:rPr>
              <a:t>ГосСОПКА</a:t>
            </a:r>
            <a:r>
              <a:rPr lang="ru-RU" sz="2000" b="1" dirty="0">
                <a:solidFill>
                  <a:srgbClr val="FF0000"/>
                </a:solidFill>
              </a:rPr>
              <a:t>, </a:t>
            </a:r>
            <a:r>
              <a:rPr lang="ru-RU" sz="2000" b="1" dirty="0" err="1">
                <a:solidFill>
                  <a:srgbClr val="FF0000"/>
                </a:solidFill>
              </a:rPr>
              <a:t>FinCERT</a:t>
            </a:r>
            <a:r>
              <a:rPr lang="ru-RU" sz="2000" dirty="0">
                <a:solidFill>
                  <a:schemeClr val="tx2">
                    <a:lumMod val="75000"/>
                  </a:schemeClr>
                </a:solidFill>
              </a:rPr>
              <a:t>, </a:t>
            </a:r>
            <a:r>
              <a:rPr lang="ru-RU" sz="2000" b="1" dirty="0">
                <a:solidFill>
                  <a:srgbClr val="FF0000"/>
                </a:solidFill>
              </a:rPr>
              <a:t>АПК «Безопасный город», </a:t>
            </a:r>
            <a:r>
              <a:rPr lang="ru-RU" sz="2000" dirty="0">
                <a:solidFill>
                  <a:schemeClr val="tx2">
                    <a:lumMod val="75000"/>
                  </a:schemeClr>
                </a:solidFill>
              </a:rPr>
              <a:t>а также создание системы распределенных ситуационных центров</a:t>
            </a:r>
            <a:r>
              <a:rPr lang="ru-RU" sz="2000" dirty="0"/>
              <a:t>.</a:t>
            </a:r>
          </a:p>
          <a:p>
            <a:pPr algn="just">
              <a:buNone/>
            </a:pPr>
            <a:endParaRPr lang="ru-RU" sz="2000" dirty="0"/>
          </a:p>
          <a:p>
            <a:pPr algn="ctr">
              <a:buNone/>
            </a:pPr>
            <a:r>
              <a:rPr lang="ru-RU" sz="2000" b="1" dirty="0">
                <a:solidFill>
                  <a:schemeClr val="tx2">
                    <a:lumMod val="75000"/>
                  </a:schemeClr>
                </a:solidFill>
              </a:rPr>
              <a:t>Защита критической информационной инфраструктуры РФ</a:t>
            </a:r>
          </a:p>
          <a:p>
            <a:pPr algn="just">
              <a:buNone/>
            </a:pPr>
            <a:r>
              <a:rPr lang="ru-RU" sz="2000" dirty="0">
                <a:solidFill>
                  <a:schemeClr val="tx2">
                    <a:lumMod val="75000"/>
                  </a:schemeClr>
                </a:solidFill>
              </a:rPr>
              <a:t>            В новой Доктрине делается акцент на необходимости обеспечения </a:t>
            </a:r>
            <a:r>
              <a:rPr lang="ru-RU" sz="2000" u="sng" dirty="0">
                <a:solidFill>
                  <a:schemeClr val="tx2">
                    <a:lumMod val="75000"/>
                  </a:schemeClr>
                </a:solidFill>
              </a:rPr>
              <a:t>устойчивого и бесперебойного функционирования критической информационной инфраструктуры Российской Федерации.</a:t>
            </a:r>
            <a:br>
              <a:rPr lang="ru-RU" sz="2000" u="sng" dirty="0">
                <a:solidFill>
                  <a:schemeClr val="tx2">
                    <a:lumMod val="75000"/>
                  </a:schemeClr>
                </a:solidFill>
              </a:rPr>
            </a:br>
            <a:endParaRPr lang="ru-RU" sz="2000" u="sng" dirty="0">
              <a:solidFill>
                <a:schemeClr val="tx2">
                  <a:lumMod val="75000"/>
                </a:schemeClr>
              </a:solidFill>
            </a:endParaRPr>
          </a:p>
          <a:p>
            <a:pPr algn="just">
              <a:buNone/>
            </a:pPr>
            <a:r>
              <a:rPr lang="ru-RU" sz="2000" dirty="0">
                <a:solidFill>
                  <a:schemeClr val="tx2">
                    <a:lumMod val="75000"/>
                  </a:schemeClr>
                </a:solidFill>
              </a:rPr>
              <a:t>           В один день с подписанием новой Доктрины на рассмотрение Государственной Думы был вынесен законопроект, вводящий </a:t>
            </a:r>
            <a:r>
              <a:rPr lang="ru-RU" sz="2000" u="sng" dirty="0">
                <a:solidFill>
                  <a:schemeClr val="tx2">
                    <a:lumMod val="75000"/>
                  </a:schemeClr>
                </a:solidFill>
              </a:rPr>
              <a:t>уголовную ответственность до 10 лет </a:t>
            </a:r>
            <a:r>
              <a:rPr lang="ru-RU" sz="2000" dirty="0">
                <a:solidFill>
                  <a:schemeClr val="tx2">
                    <a:lumMod val="75000"/>
                  </a:schemeClr>
                </a:solidFill>
              </a:rPr>
              <a:t>лишения свободы за создание программ для </a:t>
            </a:r>
            <a:r>
              <a:rPr lang="ru-RU" sz="2000" dirty="0" err="1">
                <a:solidFill>
                  <a:schemeClr val="tx2">
                    <a:lumMod val="75000"/>
                  </a:schemeClr>
                </a:solidFill>
              </a:rPr>
              <a:t>кибератак</a:t>
            </a:r>
            <a:r>
              <a:rPr lang="ru-RU" sz="2000" dirty="0">
                <a:solidFill>
                  <a:schemeClr val="tx2">
                    <a:lumMod val="75000"/>
                  </a:schemeClr>
                </a:solidFill>
              </a:rPr>
              <a:t> на инфраструктуру Российской Федерации.</a:t>
            </a:r>
          </a:p>
        </p:txBody>
      </p:sp>
    </p:spTree>
    <p:extLst>
      <p:ext uri="{BB962C8B-B14F-4D97-AF65-F5344CB8AC3E}">
        <p14:creationId xmlns:p14="http://schemas.microsoft.com/office/powerpoint/2010/main" val="8941156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0"/>
            <a:ext cx="8229600" cy="1143000"/>
          </a:xfrm>
        </p:spPr>
        <p:txBody>
          <a:bodyPr>
            <a:normAutofit fontScale="90000"/>
          </a:bodyPr>
          <a:lstStyle/>
          <a:p>
            <a:r>
              <a:rPr lang="ru-RU" sz="4000" b="1" dirty="0">
                <a:solidFill>
                  <a:schemeClr val="accent1">
                    <a:lumMod val="75000"/>
                  </a:schemeClr>
                </a:solidFill>
              </a:rPr>
              <a:t>Сравнение старой и новой Доктрин</a:t>
            </a:r>
          </a:p>
        </p:txBody>
      </p:sp>
      <p:sp>
        <p:nvSpPr>
          <p:cNvPr id="3" name="Содержимое 2"/>
          <p:cNvSpPr>
            <a:spLocks noGrp="1"/>
          </p:cNvSpPr>
          <p:nvPr>
            <p:ph idx="1"/>
          </p:nvPr>
        </p:nvSpPr>
        <p:spPr>
          <a:xfrm>
            <a:off x="1981200" y="1071547"/>
            <a:ext cx="8229600" cy="5054617"/>
          </a:xfrm>
        </p:spPr>
        <p:txBody>
          <a:bodyPr>
            <a:normAutofit fontScale="92500" lnSpcReduction="10000"/>
          </a:bodyPr>
          <a:lstStyle/>
          <a:p>
            <a:pPr algn="ctr">
              <a:buNone/>
            </a:pPr>
            <a:r>
              <a:rPr lang="ru-RU" sz="2000" b="1" dirty="0">
                <a:solidFill>
                  <a:schemeClr val="tx2">
                    <a:lumMod val="75000"/>
                  </a:schemeClr>
                </a:solidFill>
              </a:rPr>
              <a:t>Защита частной жизни</a:t>
            </a:r>
          </a:p>
          <a:p>
            <a:pPr algn="just">
              <a:buNone/>
            </a:pPr>
            <a:r>
              <a:rPr lang="ru-RU" sz="2000" dirty="0"/>
              <a:t>          </a:t>
            </a:r>
            <a:r>
              <a:rPr lang="ru-RU" sz="2000" dirty="0">
                <a:solidFill>
                  <a:schemeClr val="tx2">
                    <a:lumMod val="75000"/>
                  </a:schemeClr>
                </a:solidFill>
              </a:rPr>
              <a:t>В документе уделено пристальное внимание </a:t>
            </a:r>
            <a:r>
              <a:rPr lang="ru-RU" sz="2000" u="sng" dirty="0">
                <a:solidFill>
                  <a:schemeClr val="tx2">
                    <a:lumMod val="75000"/>
                  </a:schemeClr>
                </a:solidFill>
              </a:rPr>
              <a:t>защите частной жизни </a:t>
            </a:r>
            <a:r>
              <a:rPr lang="ru-RU" sz="2000" dirty="0">
                <a:solidFill>
                  <a:schemeClr val="tx2">
                    <a:lumMod val="75000"/>
                  </a:schemeClr>
                </a:solidFill>
              </a:rPr>
              <a:t>российских граждан в ходе обработки </a:t>
            </a:r>
            <a:r>
              <a:rPr lang="ru-RU" sz="2000" u="sng" dirty="0">
                <a:solidFill>
                  <a:schemeClr val="tx2">
                    <a:lumMod val="75000"/>
                  </a:schemeClr>
                </a:solidFill>
              </a:rPr>
              <a:t>персональных данных</a:t>
            </a:r>
            <a:r>
              <a:rPr lang="ru-RU" sz="2000" dirty="0">
                <a:solidFill>
                  <a:schemeClr val="tx2">
                    <a:lumMod val="75000"/>
                  </a:schemeClr>
                </a:solidFill>
              </a:rPr>
              <a:t> с использованием информационных технологий.</a:t>
            </a:r>
          </a:p>
          <a:p>
            <a:pPr algn="ctr">
              <a:buNone/>
            </a:pPr>
            <a:r>
              <a:rPr lang="ru-RU" sz="2000" b="1" dirty="0">
                <a:solidFill>
                  <a:schemeClr val="tx2">
                    <a:lumMod val="75000"/>
                  </a:schemeClr>
                </a:solidFill>
              </a:rPr>
              <a:t>Российский сегмент сети «Интернет»</a:t>
            </a:r>
          </a:p>
          <a:p>
            <a:pPr algn="just">
              <a:buNone/>
            </a:pPr>
            <a:r>
              <a:rPr lang="ru-RU" sz="2000" dirty="0"/>
              <a:t>           </a:t>
            </a:r>
            <a:r>
              <a:rPr lang="ru-RU" sz="2000" dirty="0">
                <a:solidFill>
                  <a:schemeClr val="tx2">
                    <a:lumMod val="75000"/>
                  </a:schemeClr>
                </a:solidFill>
              </a:rPr>
              <a:t>В настоящий момент с целью </a:t>
            </a:r>
            <a:r>
              <a:rPr lang="ru-RU" sz="2000" u="sng" dirty="0">
                <a:solidFill>
                  <a:schemeClr val="tx2">
                    <a:lumMod val="75000"/>
                  </a:schemeClr>
                </a:solidFill>
              </a:rPr>
              <a:t>улучшения  состояния информационной безопасности</a:t>
            </a:r>
            <a:r>
              <a:rPr lang="ru-RU" sz="2000" dirty="0">
                <a:solidFill>
                  <a:schemeClr val="tx2">
                    <a:lumMod val="75000"/>
                  </a:schemeClr>
                </a:solidFill>
              </a:rPr>
              <a:t> в области стратегической стабильности и равноправного стратегического партнерства осуществляется развитие национальной системы управления российским сегментом сети «Интернет».</a:t>
            </a:r>
          </a:p>
          <a:p>
            <a:pPr algn="ctr">
              <a:buNone/>
            </a:pPr>
            <a:r>
              <a:rPr lang="ru-RU" sz="2000" b="1" dirty="0">
                <a:solidFill>
                  <a:schemeClr val="tx2">
                    <a:lumMod val="75000"/>
                  </a:schemeClr>
                </a:solidFill>
              </a:rPr>
              <a:t>Развитие кадрового потенциала</a:t>
            </a:r>
          </a:p>
          <a:p>
            <a:pPr algn="just">
              <a:buNone/>
            </a:pPr>
            <a:r>
              <a:rPr lang="ru-RU" sz="2000" dirty="0">
                <a:solidFill>
                  <a:schemeClr val="tx2">
                    <a:lumMod val="75000"/>
                  </a:schemeClr>
                </a:solidFill>
              </a:rPr>
              <a:t>           </a:t>
            </a:r>
            <a:r>
              <a:rPr lang="ru-RU" sz="2000" dirty="0" err="1">
                <a:solidFill>
                  <a:schemeClr val="tx2">
                    <a:lumMod val="75000"/>
                  </a:schemeClr>
                </a:solidFill>
              </a:rPr>
              <a:t>Минкомсвязи</a:t>
            </a:r>
            <a:r>
              <a:rPr lang="ru-RU" sz="2000" dirty="0">
                <a:solidFill>
                  <a:schemeClr val="tx2">
                    <a:lumMod val="75000"/>
                  </a:schemeClr>
                </a:solidFill>
              </a:rPr>
              <a:t> России Николай Никифоров заявил, что России необходим 1 миллион специалистов в сфере информационных технологий, подчеркнув, что для них уже есть рабочие места.</a:t>
            </a:r>
          </a:p>
        </p:txBody>
      </p:sp>
    </p:spTree>
    <p:extLst>
      <p:ext uri="{BB962C8B-B14F-4D97-AF65-F5344CB8AC3E}">
        <p14:creationId xmlns:p14="http://schemas.microsoft.com/office/powerpoint/2010/main" val="10532734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544320" y="172721"/>
            <a:ext cx="9144000" cy="830997"/>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ru-RU" altLang="ru-RU" sz="2400" b="1">
                <a:solidFill>
                  <a:schemeClr val="bg1"/>
                </a:solidFill>
              </a:rPr>
              <a:t>Структура нормативно-правового обеспечения информационной безопасности</a:t>
            </a:r>
          </a:p>
        </p:txBody>
      </p:sp>
      <p:sp>
        <p:nvSpPr>
          <p:cNvPr id="4099" name="AutoShape 3"/>
          <p:cNvSpPr>
            <a:spLocks noChangeArrowheads="1"/>
          </p:cNvSpPr>
          <p:nvPr/>
        </p:nvSpPr>
        <p:spPr bwMode="auto">
          <a:xfrm>
            <a:off x="2212975" y="1236664"/>
            <a:ext cx="7613650" cy="758825"/>
          </a:xfrm>
          <a:prstGeom prst="roundRect">
            <a:avLst>
              <a:gd name="adj" fmla="val 11838"/>
            </a:avLst>
          </a:prstGeom>
          <a:gradFill rotWithShape="0">
            <a:gsLst>
              <a:gs pos="0">
                <a:srgbClr val="B8DCD4"/>
              </a:gs>
              <a:gs pos="50000">
                <a:srgbClr val="D5FFF6"/>
              </a:gs>
              <a:gs pos="100000">
                <a:srgbClr val="B8DCD4"/>
              </a:gs>
            </a:gsLst>
            <a:lin ang="5400000" scaled="1"/>
          </a:gradFill>
          <a:ln w="9525">
            <a:solidFill>
              <a:schemeClr val="tx1"/>
            </a:solidFill>
            <a:round/>
            <a:headEnd/>
            <a:tailEnd/>
          </a:ln>
          <a:effectLst>
            <a:outerShdw dist="71842" dir="2700000" algn="ctr" rotWithShape="0">
              <a:srgbClr val="4D4D4D"/>
            </a:outerShdw>
          </a:effectLst>
        </p:spPr>
        <p:txBody>
          <a:bodyPr>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ru-RU" altLang="ru-RU" sz="2000" b="1">
                <a:solidFill>
                  <a:srgbClr val="000099"/>
                </a:solidFill>
              </a:rPr>
              <a:t>Нормативно-правовое обеспечение информационной безопасности Российской Федерации</a:t>
            </a:r>
          </a:p>
        </p:txBody>
      </p:sp>
      <p:sp>
        <p:nvSpPr>
          <p:cNvPr id="4100" name="AutoShape 4"/>
          <p:cNvSpPr>
            <a:spLocks noChangeArrowheads="1"/>
          </p:cNvSpPr>
          <p:nvPr/>
        </p:nvSpPr>
        <p:spPr bwMode="auto">
          <a:xfrm>
            <a:off x="1782764" y="2673350"/>
            <a:ext cx="2560637" cy="3201988"/>
          </a:xfrm>
          <a:prstGeom prst="roundRect">
            <a:avLst>
              <a:gd name="adj" fmla="val 7218"/>
            </a:avLst>
          </a:prstGeom>
          <a:solidFill>
            <a:srgbClr val="336600"/>
          </a:solidFill>
          <a:ln w="9525">
            <a:solidFill>
              <a:schemeClr val="tx1"/>
            </a:solidFill>
            <a:round/>
            <a:headEnd/>
            <a:tailEnd/>
          </a:ln>
          <a:effectLst>
            <a:outerShdw dist="71842" dir="2700000" algn="ctr" rotWithShape="0">
              <a:srgbClr val="4D4D4D"/>
            </a:outerShdw>
          </a:effectLst>
        </p:spPr>
        <p:txBody>
          <a:bodyPr bIns="576000"/>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ru-RU" altLang="ru-RU" sz="1800" b="1">
                <a:solidFill>
                  <a:schemeClr val="bg1"/>
                </a:solidFill>
              </a:rPr>
              <a:t>Нормативно-правовое обеспечение реализации прав и свобод человека и гражданина, реализуемых в информационной сфере</a:t>
            </a:r>
          </a:p>
        </p:txBody>
      </p:sp>
      <p:sp>
        <p:nvSpPr>
          <p:cNvPr id="4101" name="AutoShape 5"/>
          <p:cNvSpPr>
            <a:spLocks noChangeArrowheads="1"/>
          </p:cNvSpPr>
          <p:nvPr/>
        </p:nvSpPr>
        <p:spPr bwMode="auto">
          <a:xfrm>
            <a:off x="4572001" y="2665414"/>
            <a:ext cx="2894013" cy="3214687"/>
          </a:xfrm>
          <a:prstGeom prst="roundRect">
            <a:avLst>
              <a:gd name="adj" fmla="val 5579"/>
            </a:avLst>
          </a:prstGeom>
          <a:solidFill>
            <a:schemeClr val="accent2"/>
          </a:solidFill>
          <a:ln w="9525">
            <a:solidFill>
              <a:schemeClr val="tx1"/>
            </a:solidFill>
            <a:round/>
            <a:headEnd/>
            <a:tailEnd/>
          </a:ln>
          <a:effectLst>
            <a:outerShdw dist="71842" dir="2700000" algn="ctr" rotWithShape="0">
              <a:srgbClr val="4D4D4D"/>
            </a:outerShdw>
          </a:effectLst>
        </p:spPr>
        <p:txBody>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ru-RU" altLang="ru-RU" sz="1800" b="1">
                <a:solidFill>
                  <a:schemeClr val="bg1"/>
                </a:solidFill>
              </a:rPr>
              <a:t>Нормативно-правовое обеспечение интересов Российской Федерации в области развития российской инфраструктуры и эффективного использования отечественных информационных ресурсов</a:t>
            </a:r>
          </a:p>
        </p:txBody>
      </p:sp>
      <p:sp>
        <p:nvSpPr>
          <p:cNvPr id="4102" name="AutoShape 6"/>
          <p:cNvSpPr>
            <a:spLocks noChangeArrowheads="1"/>
          </p:cNvSpPr>
          <p:nvPr/>
        </p:nvSpPr>
        <p:spPr bwMode="auto">
          <a:xfrm>
            <a:off x="7802564" y="2670176"/>
            <a:ext cx="2682875" cy="3222625"/>
          </a:xfrm>
          <a:prstGeom prst="roundRect">
            <a:avLst>
              <a:gd name="adj" fmla="val 5310"/>
            </a:avLst>
          </a:prstGeom>
          <a:solidFill>
            <a:srgbClr val="FF6600"/>
          </a:solidFill>
          <a:ln w="9525">
            <a:solidFill>
              <a:schemeClr val="tx1"/>
            </a:solidFill>
            <a:round/>
            <a:headEnd/>
            <a:tailEnd/>
          </a:ln>
          <a:effectLst>
            <a:outerShdw dist="71842" dir="2700000" algn="ctr" rotWithShape="0">
              <a:srgbClr val="4D4D4D"/>
            </a:outerShdw>
          </a:effectLst>
        </p:spPr>
        <p:txBody>
          <a:bodyPr bIns="334800"/>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ru-RU" altLang="ru-RU" sz="1800" b="1">
                <a:solidFill>
                  <a:schemeClr val="bg1"/>
                </a:solidFill>
              </a:rPr>
              <a:t>Нормативно-правовое обеспечение безопасности информационных и телекоммуникаци-онных систем, </a:t>
            </a:r>
            <a:br>
              <a:rPr lang="ru-RU" altLang="ru-RU" sz="1800" b="1">
                <a:solidFill>
                  <a:schemeClr val="bg1"/>
                </a:solidFill>
              </a:rPr>
            </a:br>
            <a:r>
              <a:rPr lang="ru-RU" altLang="ru-RU" sz="1800" b="1">
                <a:solidFill>
                  <a:schemeClr val="bg1"/>
                </a:solidFill>
              </a:rPr>
              <a:t>сетей связи и информационных ресурсов</a:t>
            </a:r>
          </a:p>
        </p:txBody>
      </p:sp>
      <p:grpSp>
        <p:nvGrpSpPr>
          <p:cNvPr id="4103" name="Group 7"/>
          <p:cNvGrpSpPr>
            <a:grpSpLocks/>
          </p:cNvGrpSpPr>
          <p:nvPr/>
        </p:nvGrpSpPr>
        <p:grpSpPr bwMode="auto">
          <a:xfrm>
            <a:off x="3276600" y="1993900"/>
            <a:ext cx="5791200" cy="685800"/>
            <a:chOff x="1104" y="1056"/>
            <a:chExt cx="3648" cy="624"/>
          </a:xfrm>
        </p:grpSpPr>
        <p:sp>
          <p:nvSpPr>
            <p:cNvPr id="4104" name="Line 8"/>
            <p:cNvSpPr>
              <a:spLocks noChangeShapeType="1"/>
            </p:cNvSpPr>
            <p:nvPr/>
          </p:nvSpPr>
          <p:spPr bwMode="auto">
            <a:xfrm>
              <a:off x="2832" y="1056"/>
              <a:ext cx="0" cy="624"/>
            </a:xfrm>
            <a:prstGeom prst="line">
              <a:avLst/>
            </a:prstGeom>
            <a:noFill/>
            <a:ln w="38100">
              <a:solidFill>
                <a:srgbClr val="0B02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105" name="Line 9"/>
            <p:cNvSpPr>
              <a:spLocks noChangeShapeType="1"/>
            </p:cNvSpPr>
            <p:nvPr/>
          </p:nvSpPr>
          <p:spPr bwMode="auto">
            <a:xfrm>
              <a:off x="1104" y="1344"/>
              <a:ext cx="3648" cy="0"/>
            </a:xfrm>
            <a:prstGeom prst="line">
              <a:avLst/>
            </a:prstGeom>
            <a:noFill/>
            <a:ln w="38100">
              <a:solidFill>
                <a:srgbClr val="0B02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106" name="Line 10"/>
            <p:cNvSpPr>
              <a:spLocks noChangeShapeType="1"/>
            </p:cNvSpPr>
            <p:nvPr/>
          </p:nvSpPr>
          <p:spPr bwMode="auto">
            <a:xfrm>
              <a:off x="1104" y="1344"/>
              <a:ext cx="0" cy="336"/>
            </a:xfrm>
            <a:prstGeom prst="line">
              <a:avLst/>
            </a:prstGeom>
            <a:noFill/>
            <a:ln w="38100">
              <a:solidFill>
                <a:srgbClr val="0B02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107" name="Line 11"/>
            <p:cNvSpPr>
              <a:spLocks noChangeShapeType="1"/>
            </p:cNvSpPr>
            <p:nvPr/>
          </p:nvSpPr>
          <p:spPr bwMode="auto">
            <a:xfrm>
              <a:off x="4752" y="1344"/>
              <a:ext cx="0" cy="336"/>
            </a:xfrm>
            <a:prstGeom prst="line">
              <a:avLst/>
            </a:prstGeom>
            <a:noFill/>
            <a:ln w="38100">
              <a:solidFill>
                <a:srgbClr val="0B02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Tree>
    <p:extLst>
      <p:ext uri="{BB962C8B-B14F-4D97-AF65-F5344CB8AC3E}">
        <p14:creationId xmlns:p14="http://schemas.microsoft.com/office/powerpoint/2010/main" val="929259303"/>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686560" y="345441"/>
            <a:ext cx="9144000" cy="836613"/>
          </a:xfrm>
          <a:solidFill>
            <a:schemeClr val="hlink"/>
          </a:solidFill>
          <a:ln>
            <a:solidFill>
              <a:schemeClr val="tx1"/>
            </a:solidFill>
            <a:miter lim="800000"/>
            <a:headEnd/>
            <a:tailEnd/>
          </a:ln>
        </p:spPr>
        <p:txBody>
          <a:bodyPr/>
          <a:lstStyle/>
          <a:p>
            <a:pPr eaLnBrk="1" hangingPunct="1"/>
            <a:r>
              <a:rPr lang="ru-RU" altLang="ru-RU" sz="2000" b="1">
                <a:solidFill>
                  <a:schemeClr val="bg1"/>
                </a:solidFill>
              </a:rPr>
              <a:t>Основные нормативные правовые акты РФ, определяющие требования по  защите информации</a:t>
            </a:r>
          </a:p>
        </p:txBody>
      </p:sp>
      <p:sp>
        <p:nvSpPr>
          <p:cNvPr id="827395" name="Rectangle 3"/>
          <p:cNvSpPr>
            <a:spLocks noGrp="1" noChangeArrowheads="1"/>
          </p:cNvSpPr>
          <p:nvPr>
            <p:ph type="body" idx="1"/>
          </p:nvPr>
        </p:nvSpPr>
        <p:spPr>
          <a:xfrm>
            <a:off x="2189956" y="1395731"/>
            <a:ext cx="7812088" cy="360363"/>
          </a:xfrm>
          <a:gradFill rotWithShape="1">
            <a:gsLst>
              <a:gs pos="0">
                <a:srgbClr val="99CC00">
                  <a:alpha val="81000"/>
                </a:srgbClr>
              </a:gs>
              <a:gs pos="50000">
                <a:schemeClr val="bg1"/>
              </a:gs>
              <a:gs pos="100000">
                <a:srgbClr val="99CC00">
                  <a:alpha val="81000"/>
                </a:srgbClr>
              </a:gs>
            </a:gsLst>
            <a:lin ang="5400000" scaled="1"/>
          </a:gradFill>
          <a:ln>
            <a:solidFill>
              <a:schemeClr val="tx1"/>
            </a:solidFill>
            <a:miter lim="800000"/>
            <a:headEnd/>
            <a:tailEnd/>
          </a:ln>
        </p:spPr>
        <p:txBody>
          <a:bodyPr>
            <a:noAutofit/>
          </a:bodyPr>
          <a:lstStyle/>
          <a:p>
            <a:pPr algn="ctr" eaLnBrk="1" hangingPunct="1">
              <a:buFontTx/>
              <a:buNone/>
              <a:defRPr/>
            </a:pPr>
            <a:r>
              <a:rPr lang="ru-RU" sz="2000" b="1" dirty="0">
                <a:solidFill>
                  <a:srgbClr val="FF0000"/>
                </a:solidFill>
              </a:rPr>
              <a:t>Конституция Российской Федерации</a:t>
            </a:r>
          </a:p>
        </p:txBody>
      </p:sp>
      <p:sp>
        <p:nvSpPr>
          <p:cNvPr id="827397" name="Rectangle 5"/>
          <p:cNvSpPr>
            <a:spLocks noChangeArrowheads="1"/>
          </p:cNvSpPr>
          <p:nvPr/>
        </p:nvSpPr>
        <p:spPr bwMode="auto">
          <a:xfrm>
            <a:off x="1524000" y="2827338"/>
            <a:ext cx="9144000" cy="484822"/>
          </a:xfrm>
          <a:prstGeom prst="rect">
            <a:avLst/>
          </a:prstGeom>
          <a:gradFill rotWithShape="1">
            <a:gsLst>
              <a:gs pos="0">
                <a:srgbClr val="99CC00">
                  <a:alpha val="81000"/>
                </a:srgbClr>
              </a:gs>
              <a:gs pos="50000">
                <a:schemeClr val="bg1"/>
              </a:gs>
              <a:gs pos="100000">
                <a:srgbClr val="99CC00">
                  <a:alpha val="81000"/>
                </a:srgbClr>
              </a:gs>
            </a:gsLst>
            <a:lin ang="5400000" scaled="1"/>
          </a:gradFill>
          <a:ln w="9525">
            <a:solidFill>
              <a:schemeClr val="tx1"/>
            </a:solidFill>
            <a:miter lim="800000"/>
            <a:headEnd/>
            <a:tailEnd/>
          </a:ln>
          <a:effectLst/>
        </p:spPr>
        <p:txBody>
          <a:bodyPr/>
          <a:lstStyle/>
          <a:p>
            <a:pPr marL="342900" indent="-342900" algn="ctr">
              <a:spcBef>
                <a:spcPct val="20000"/>
              </a:spcBef>
              <a:defRPr/>
            </a:pPr>
            <a:r>
              <a:rPr lang="ru-RU" b="1" dirty="0">
                <a:solidFill>
                  <a:srgbClr val="FF0000"/>
                </a:solidFill>
                <a:latin typeface="Times New Roman" pitchFamily="18" charset="0"/>
              </a:rPr>
              <a:t>Федеральные Законы Российской Федерации</a:t>
            </a:r>
          </a:p>
          <a:p>
            <a:pPr marL="342900" indent="-342900" algn="ctr">
              <a:spcBef>
                <a:spcPct val="20000"/>
              </a:spcBef>
              <a:defRPr/>
            </a:pPr>
            <a:endParaRPr lang="ru-RU" b="1" dirty="0">
              <a:solidFill>
                <a:srgbClr val="FF0000"/>
              </a:solidFill>
              <a:latin typeface="Times New Roman" pitchFamily="18" charset="0"/>
            </a:endParaRPr>
          </a:p>
          <a:p>
            <a:pPr marL="342900" indent="-342900" algn="ctr">
              <a:spcBef>
                <a:spcPct val="20000"/>
              </a:spcBef>
              <a:defRPr/>
            </a:pPr>
            <a:r>
              <a:rPr lang="ru-RU" b="1" dirty="0">
                <a:solidFill>
                  <a:srgbClr val="FF0000"/>
                </a:solidFill>
                <a:latin typeface="Times New Roman" pitchFamily="18" charset="0"/>
              </a:rPr>
              <a:t> </a:t>
            </a:r>
          </a:p>
        </p:txBody>
      </p:sp>
      <p:sp>
        <p:nvSpPr>
          <p:cNvPr id="827398" name="Rectangle 6"/>
          <p:cNvSpPr>
            <a:spLocks noChangeArrowheads="1"/>
          </p:cNvSpPr>
          <p:nvPr/>
        </p:nvSpPr>
        <p:spPr bwMode="auto">
          <a:xfrm>
            <a:off x="1524000" y="2083118"/>
            <a:ext cx="9144000" cy="360362"/>
          </a:xfrm>
          <a:prstGeom prst="rect">
            <a:avLst/>
          </a:prstGeom>
          <a:gradFill rotWithShape="1">
            <a:gsLst>
              <a:gs pos="0">
                <a:srgbClr val="99CC00">
                  <a:alpha val="81000"/>
                </a:srgbClr>
              </a:gs>
              <a:gs pos="50000">
                <a:schemeClr val="bg1"/>
              </a:gs>
              <a:gs pos="100000">
                <a:srgbClr val="99CC00">
                  <a:alpha val="81000"/>
                </a:srgbClr>
              </a:gs>
            </a:gsLst>
            <a:lin ang="5400000" scaled="1"/>
          </a:gradFill>
          <a:ln w="9525">
            <a:solidFill>
              <a:schemeClr val="tx1"/>
            </a:solidFill>
            <a:miter lim="800000"/>
            <a:headEnd/>
            <a:tailEnd/>
          </a:ln>
          <a:effectLst/>
        </p:spPr>
        <p:txBody>
          <a:bodyPr/>
          <a:lstStyle/>
          <a:p>
            <a:pPr marL="342900" indent="-342900" algn="ctr">
              <a:spcBef>
                <a:spcPct val="20000"/>
              </a:spcBef>
              <a:defRPr/>
            </a:pPr>
            <a:r>
              <a:rPr lang="ru-RU" b="1" dirty="0">
                <a:latin typeface="Times New Roman" pitchFamily="18" charset="0"/>
              </a:rPr>
              <a:t>Кодексы Российской Федерации: Трудовой, Гражданский, УПК, КоАП, Налоговый, </a:t>
            </a:r>
          </a:p>
        </p:txBody>
      </p:sp>
      <p:sp>
        <p:nvSpPr>
          <p:cNvPr id="827400" name="Rectangle 8"/>
          <p:cNvSpPr>
            <a:spLocks noChangeArrowheads="1"/>
          </p:cNvSpPr>
          <p:nvPr/>
        </p:nvSpPr>
        <p:spPr bwMode="auto">
          <a:xfrm>
            <a:off x="1635760" y="3652520"/>
            <a:ext cx="9144000" cy="535568"/>
          </a:xfrm>
          <a:prstGeom prst="rect">
            <a:avLst/>
          </a:prstGeom>
          <a:gradFill rotWithShape="1">
            <a:gsLst>
              <a:gs pos="0">
                <a:srgbClr val="99CC00">
                  <a:alpha val="81000"/>
                </a:srgbClr>
              </a:gs>
              <a:gs pos="50000">
                <a:schemeClr val="bg1"/>
              </a:gs>
              <a:gs pos="100000">
                <a:srgbClr val="99CC00">
                  <a:alpha val="81000"/>
                </a:srgbClr>
              </a:gs>
            </a:gsLst>
            <a:lin ang="5400000" scaled="1"/>
          </a:gradFill>
          <a:ln w="9525">
            <a:solidFill>
              <a:schemeClr val="tx1"/>
            </a:solidFill>
            <a:miter lim="800000"/>
            <a:headEnd/>
            <a:tailEnd/>
          </a:ln>
          <a:effectLst/>
        </p:spPr>
        <p:txBody>
          <a:bodyPr/>
          <a:lstStyle/>
          <a:p>
            <a:pPr algn="ctr">
              <a:lnSpc>
                <a:spcPct val="80000"/>
              </a:lnSpc>
              <a:spcBef>
                <a:spcPct val="20000"/>
              </a:spcBef>
              <a:defRPr/>
            </a:pPr>
            <a:r>
              <a:rPr lang="ru-RU" b="1" dirty="0">
                <a:latin typeface="Times New Roman" pitchFamily="18" charset="0"/>
              </a:rPr>
              <a:t>Указы Президента Российской Федерации</a:t>
            </a:r>
          </a:p>
        </p:txBody>
      </p:sp>
      <p:sp>
        <p:nvSpPr>
          <p:cNvPr id="827401" name="Rectangle 9"/>
          <p:cNvSpPr>
            <a:spLocks noChangeArrowheads="1"/>
          </p:cNvSpPr>
          <p:nvPr/>
        </p:nvSpPr>
        <p:spPr bwMode="auto">
          <a:xfrm>
            <a:off x="1747520" y="4526281"/>
            <a:ext cx="9144000" cy="513080"/>
          </a:xfrm>
          <a:prstGeom prst="rect">
            <a:avLst/>
          </a:prstGeom>
          <a:gradFill rotWithShape="1">
            <a:gsLst>
              <a:gs pos="0">
                <a:srgbClr val="99CC00">
                  <a:alpha val="81000"/>
                </a:srgbClr>
              </a:gs>
              <a:gs pos="50000">
                <a:schemeClr val="bg1"/>
              </a:gs>
              <a:gs pos="100000">
                <a:srgbClr val="99CC00">
                  <a:alpha val="81000"/>
                </a:srgbClr>
              </a:gs>
            </a:gsLst>
            <a:lin ang="5400000" scaled="1"/>
          </a:gradFill>
          <a:ln w="9525">
            <a:solidFill>
              <a:schemeClr val="tx1"/>
            </a:solidFill>
            <a:miter lim="800000"/>
            <a:headEnd/>
            <a:tailEnd/>
          </a:ln>
          <a:effectLst/>
        </p:spPr>
        <p:txBody>
          <a:bodyPr/>
          <a:lstStyle>
            <a:lvl1pPr marL="342900" indent="-342900" eaLnBrk="0" hangingPunct="0">
              <a:defRPr sz="2400">
                <a:solidFill>
                  <a:schemeClr val="tx1"/>
                </a:solidFill>
                <a:latin typeface="Arial Cyr" panose="020B0604020202020204" pitchFamily="34" charset="0"/>
              </a:defRPr>
            </a:lvl1pPr>
            <a:lvl2pPr marL="742950" indent="-285750" eaLnBrk="0" hangingPunct="0">
              <a:defRPr sz="2400">
                <a:solidFill>
                  <a:schemeClr val="tx1"/>
                </a:solidFill>
                <a:latin typeface="Arial Cyr" panose="020B0604020202020204" pitchFamily="34" charset="0"/>
              </a:defRPr>
            </a:lvl2pPr>
            <a:lvl3pPr marL="1143000" indent="-228600" eaLnBrk="0" hangingPunct="0">
              <a:defRPr sz="2400">
                <a:solidFill>
                  <a:schemeClr val="tx1"/>
                </a:solidFill>
                <a:latin typeface="Arial Cyr" panose="020B0604020202020204" pitchFamily="34" charset="0"/>
              </a:defRPr>
            </a:lvl3pPr>
            <a:lvl4pPr marL="1600200" indent="-228600" eaLnBrk="0" hangingPunct="0">
              <a:defRPr sz="2400">
                <a:solidFill>
                  <a:schemeClr val="tx1"/>
                </a:solidFill>
                <a:latin typeface="Arial Cyr" panose="020B0604020202020204" pitchFamily="34" charset="0"/>
              </a:defRPr>
            </a:lvl4pPr>
            <a:lvl5pPr marL="2057400" indent="-228600" eaLnBrk="0" hangingPunct="0">
              <a:defRPr sz="2400">
                <a:solidFill>
                  <a:schemeClr val="tx1"/>
                </a:solidFill>
                <a:latin typeface="Arial Cyr" panose="020B0604020202020204" pitchFamily="34" charset="0"/>
              </a:defRPr>
            </a:lvl5pPr>
            <a:lvl6pPr marL="2514600" indent="-228600" algn="r" eaLnBrk="0" fontAlgn="base" hangingPunct="0">
              <a:spcBef>
                <a:spcPct val="0"/>
              </a:spcBef>
              <a:spcAft>
                <a:spcPct val="0"/>
              </a:spcAft>
              <a:defRPr sz="2400">
                <a:solidFill>
                  <a:schemeClr val="tx1"/>
                </a:solidFill>
                <a:latin typeface="Arial Cyr" panose="020B0604020202020204" pitchFamily="34" charset="0"/>
              </a:defRPr>
            </a:lvl6pPr>
            <a:lvl7pPr marL="2971800" indent="-228600" algn="r" eaLnBrk="0" fontAlgn="base" hangingPunct="0">
              <a:spcBef>
                <a:spcPct val="0"/>
              </a:spcBef>
              <a:spcAft>
                <a:spcPct val="0"/>
              </a:spcAft>
              <a:defRPr sz="2400">
                <a:solidFill>
                  <a:schemeClr val="tx1"/>
                </a:solidFill>
                <a:latin typeface="Arial Cyr" panose="020B0604020202020204" pitchFamily="34" charset="0"/>
              </a:defRPr>
            </a:lvl7pPr>
            <a:lvl8pPr marL="3429000" indent="-228600" algn="r" eaLnBrk="0" fontAlgn="base" hangingPunct="0">
              <a:spcBef>
                <a:spcPct val="0"/>
              </a:spcBef>
              <a:spcAft>
                <a:spcPct val="0"/>
              </a:spcAft>
              <a:defRPr sz="2400">
                <a:solidFill>
                  <a:schemeClr val="tx1"/>
                </a:solidFill>
                <a:latin typeface="Arial Cyr" panose="020B0604020202020204" pitchFamily="34" charset="0"/>
              </a:defRPr>
            </a:lvl8pPr>
            <a:lvl9pPr marL="3886200" indent="-228600" algn="r"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lnSpc>
                <a:spcPct val="80000"/>
              </a:lnSpc>
              <a:spcBef>
                <a:spcPct val="20000"/>
              </a:spcBef>
            </a:pPr>
            <a:r>
              <a:rPr lang="ru-RU" altLang="ru-RU" sz="1200" b="1" dirty="0">
                <a:solidFill>
                  <a:schemeClr val="hlink"/>
                </a:solidFill>
                <a:latin typeface="Times New Roman" panose="02020603050405020304" pitchFamily="18" charset="0"/>
              </a:rPr>
              <a:t> </a:t>
            </a:r>
            <a:r>
              <a:rPr lang="ru-RU" altLang="ru-RU" sz="1800" b="1" dirty="0">
                <a:latin typeface="Times New Roman" panose="02020603050405020304" pitchFamily="18" charset="0"/>
              </a:rPr>
              <a:t>Постановления Правительства Российской Федерации</a:t>
            </a:r>
            <a:endParaRPr lang="ru-RU" altLang="ru-RU" sz="1800" b="1" dirty="0">
              <a:solidFill>
                <a:srgbClr val="800000"/>
              </a:solidFill>
              <a:latin typeface="Times New Roman" panose="02020603050405020304" pitchFamily="18" charset="0"/>
              <a:ea typeface="Calibri" panose="020F0502020204030204" pitchFamily="34" charset="0"/>
              <a:cs typeface="Arial" panose="020B0604020202020204" pitchFamily="34" charset="0"/>
            </a:endParaRPr>
          </a:p>
          <a:p>
            <a:pPr algn="just" eaLnBrk="1" hangingPunct="1">
              <a:lnSpc>
                <a:spcPct val="80000"/>
              </a:lnSpc>
              <a:spcBef>
                <a:spcPct val="20000"/>
              </a:spcBef>
            </a:pPr>
            <a:endParaRPr lang="ru-RU" altLang="ru-RU" sz="1200" b="1" dirty="0">
              <a:solidFill>
                <a:srgbClr val="800000"/>
              </a:solidFill>
              <a:latin typeface="Times New Roman" panose="02020603050405020304" pitchFamily="18" charset="0"/>
              <a:ea typeface="Calibri" panose="020F0502020204030204" pitchFamily="34" charset="0"/>
              <a:cs typeface="Arial" panose="020B0604020202020204" pitchFamily="34" charset="0"/>
            </a:endParaRPr>
          </a:p>
          <a:p>
            <a:pPr algn="just" eaLnBrk="1" hangingPunct="1">
              <a:lnSpc>
                <a:spcPct val="80000"/>
              </a:lnSpc>
              <a:spcBef>
                <a:spcPct val="20000"/>
              </a:spcBef>
            </a:pPr>
            <a:endParaRPr lang="ru-RU" altLang="ru-RU" sz="1200" b="1" dirty="0">
              <a:solidFill>
                <a:srgbClr val="006600"/>
              </a:solidFill>
              <a:latin typeface="Times New Roman" panose="02020603050405020304" pitchFamily="18" charset="0"/>
              <a:ea typeface="Calibri" panose="020F0502020204030204" pitchFamily="34" charset="0"/>
              <a:cs typeface="Arial" panose="020B0604020202020204" pitchFamily="34" charset="0"/>
            </a:endParaRPr>
          </a:p>
          <a:p>
            <a:pPr algn="just" eaLnBrk="1" hangingPunct="1">
              <a:lnSpc>
                <a:spcPct val="80000"/>
              </a:lnSpc>
              <a:spcBef>
                <a:spcPct val="20000"/>
              </a:spcBef>
            </a:pPr>
            <a:endParaRPr lang="ru-RU" altLang="ru-RU" sz="1200" b="1" dirty="0">
              <a:solidFill>
                <a:schemeClr val="hlink"/>
              </a:solidFill>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709863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1635760" y="264161"/>
            <a:ext cx="9144000" cy="944879"/>
          </a:xfrm>
          <a:solidFill>
            <a:schemeClr val="hlink"/>
          </a:solid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ormAutofit fontScale="90000"/>
          </a:bodyPr>
          <a:lstStyle/>
          <a:p>
            <a:pPr eaLnBrk="1" hangingPunct="1">
              <a:lnSpc>
                <a:spcPct val="90000"/>
              </a:lnSpc>
            </a:pPr>
            <a:br>
              <a:rPr lang="en-US" altLang="ru-RU" sz="3200" b="1" dirty="0">
                <a:solidFill>
                  <a:srgbClr val="FFFFFF"/>
                </a:solidFill>
              </a:rPr>
            </a:br>
            <a:br>
              <a:rPr lang="ru-RU" altLang="ru-RU" sz="3200" b="1" dirty="0">
                <a:solidFill>
                  <a:srgbClr val="FFFFFF"/>
                </a:solidFill>
              </a:rPr>
            </a:br>
            <a:br>
              <a:rPr lang="ru-RU" altLang="ru-RU" sz="3200" b="1" dirty="0">
                <a:solidFill>
                  <a:srgbClr val="FFFFFF"/>
                </a:solidFill>
              </a:rPr>
            </a:br>
            <a:r>
              <a:rPr lang="ru-RU" altLang="ru-RU" sz="2800" b="1" dirty="0">
                <a:solidFill>
                  <a:srgbClr val="FFFFFF"/>
                </a:solidFill>
              </a:rPr>
              <a:t>КОНСТИТУЦИЯ РОССИЙСКОЙ ФЕДЕРАЦИИ</a:t>
            </a:r>
            <a:br>
              <a:rPr lang="ru-RU" altLang="ru-RU" sz="2800" b="1" dirty="0">
                <a:solidFill>
                  <a:srgbClr val="FFFFFF"/>
                </a:solidFill>
              </a:rPr>
            </a:br>
            <a:endParaRPr lang="ru-RU" altLang="ru-RU" sz="2800" b="1" dirty="0">
              <a:solidFill>
                <a:srgbClr val="FFFFFF"/>
              </a:solidFill>
            </a:endParaRPr>
          </a:p>
        </p:txBody>
      </p:sp>
      <p:sp>
        <p:nvSpPr>
          <p:cNvPr id="14339" name="AutoShape 3" descr="Пергамент"/>
          <p:cNvSpPr>
            <a:spLocks noChangeArrowheads="1"/>
          </p:cNvSpPr>
          <p:nvPr/>
        </p:nvSpPr>
        <p:spPr bwMode="auto">
          <a:xfrm>
            <a:off x="10344150" y="0"/>
            <a:ext cx="323850" cy="260350"/>
          </a:xfrm>
          <a:prstGeom prst="star16">
            <a:avLst>
              <a:gd name="adj" fmla="val 37500"/>
            </a:avLst>
          </a:prstGeom>
          <a:blipFill dpi="0" rotWithShape="0">
            <a:blip r:embed="rId2"/>
            <a:srcRect/>
            <a:tile tx="0" ty="0" sx="100000" sy="100000" flip="none" algn="tl"/>
          </a:blip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fld id="{062E7C84-C4AB-47EA-9B4C-15DEEFF0F820}" type="slidenum">
              <a:rPr lang="ru-RU" altLang="ru-RU" sz="1200">
                <a:solidFill>
                  <a:srgbClr val="FF6600"/>
                </a:solidFill>
                <a:latin typeface="Arial Unicode MS" panose="020B0604020202020204" pitchFamily="34" charset="-128"/>
                <a:cs typeface="Arial" panose="020B0604020202020204" pitchFamily="34" charset="0"/>
              </a:rPr>
              <a:pPr algn="ctr">
                <a:spcBef>
                  <a:spcPct val="0"/>
                </a:spcBef>
                <a:buFontTx/>
                <a:buNone/>
              </a:pPr>
              <a:t>99</a:t>
            </a:fld>
            <a:endParaRPr lang="ru-RU" altLang="ru-RU" sz="1200">
              <a:solidFill>
                <a:srgbClr val="FF6600"/>
              </a:solidFill>
              <a:latin typeface="Arial Unicode MS" panose="020B0604020202020204" pitchFamily="34" charset="-128"/>
              <a:cs typeface="Arial" panose="020B0604020202020204" pitchFamily="34" charset="0"/>
            </a:endParaRPr>
          </a:p>
        </p:txBody>
      </p:sp>
      <p:sp>
        <p:nvSpPr>
          <p:cNvPr id="14340" name="Rectangle 4"/>
          <p:cNvSpPr>
            <a:spLocks noChangeArrowheads="1"/>
          </p:cNvSpPr>
          <p:nvPr/>
        </p:nvSpPr>
        <p:spPr bwMode="auto">
          <a:xfrm>
            <a:off x="-387350" y="987426"/>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 hangingPunct="1">
              <a:spcBef>
                <a:spcPct val="0"/>
              </a:spcBef>
              <a:buFontTx/>
              <a:buNone/>
            </a:pPr>
            <a:r>
              <a:rPr lang="ru-RU" altLang="ru-RU" sz="1000">
                <a:latin typeface="Arial Cyr" panose="020B0604020202020204" pitchFamily="34" charset="0"/>
                <a:cs typeface="Arial" panose="020B0604020202020204" pitchFamily="34" charset="0"/>
              </a:rPr>
              <a:t> </a:t>
            </a:r>
            <a:endParaRPr lang="ru-RU" altLang="ru-RU" sz="1800">
              <a:latin typeface="Arial" panose="020B0604020202020204" pitchFamily="34" charset="0"/>
              <a:cs typeface="Arial" panose="020B0604020202020204" pitchFamily="34" charset="0"/>
            </a:endParaRPr>
          </a:p>
        </p:txBody>
      </p:sp>
      <p:sp>
        <p:nvSpPr>
          <p:cNvPr id="14341" name="Rectangle 5"/>
          <p:cNvSpPr>
            <a:spLocks noChangeArrowheads="1"/>
          </p:cNvSpPr>
          <p:nvPr/>
        </p:nvSpPr>
        <p:spPr bwMode="auto">
          <a:xfrm>
            <a:off x="-387350" y="987426"/>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 hangingPunct="1">
              <a:spcBef>
                <a:spcPct val="0"/>
              </a:spcBef>
              <a:buFontTx/>
              <a:buNone/>
            </a:pPr>
            <a:r>
              <a:rPr lang="ru-RU" altLang="ru-RU" sz="1000">
                <a:latin typeface="Arial Cyr" panose="020B0604020202020204" pitchFamily="34" charset="0"/>
                <a:cs typeface="Arial" panose="020B0604020202020204" pitchFamily="34" charset="0"/>
              </a:rPr>
              <a:t> </a:t>
            </a:r>
            <a:endParaRPr lang="ru-RU" altLang="ru-RU" sz="1800">
              <a:latin typeface="Arial" panose="020B0604020202020204" pitchFamily="34" charset="0"/>
              <a:cs typeface="Arial" panose="020B0604020202020204" pitchFamily="34" charset="0"/>
            </a:endParaRPr>
          </a:p>
        </p:txBody>
      </p:sp>
      <p:sp>
        <p:nvSpPr>
          <p:cNvPr id="14342" name="Rectangle 6"/>
          <p:cNvSpPr>
            <a:spLocks noChangeArrowheads="1"/>
          </p:cNvSpPr>
          <p:nvPr/>
        </p:nvSpPr>
        <p:spPr bwMode="auto">
          <a:xfrm>
            <a:off x="-387350" y="987426"/>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 hangingPunct="1">
              <a:spcBef>
                <a:spcPct val="0"/>
              </a:spcBef>
              <a:buFontTx/>
              <a:buNone/>
            </a:pPr>
            <a:r>
              <a:rPr lang="ru-RU" altLang="ru-RU" sz="1000">
                <a:latin typeface="Arial Cyr" panose="020B0604020202020204" pitchFamily="34" charset="0"/>
                <a:cs typeface="Arial" panose="020B0604020202020204" pitchFamily="34" charset="0"/>
              </a:rPr>
              <a:t> </a:t>
            </a:r>
            <a:endParaRPr lang="ru-RU" altLang="ru-RU" sz="1800">
              <a:latin typeface="Arial" panose="020B0604020202020204" pitchFamily="34" charset="0"/>
              <a:cs typeface="Arial" panose="020B0604020202020204" pitchFamily="34" charset="0"/>
            </a:endParaRPr>
          </a:p>
        </p:txBody>
      </p:sp>
      <p:sp>
        <p:nvSpPr>
          <p:cNvPr id="14343" name="Rectangle 7"/>
          <p:cNvSpPr>
            <a:spLocks noChangeArrowheads="1"/>
          </p:cNvSpPr>
          <p:nvPr/>
        </p:nvSpPr>
        <p:spPr bwMode="auto">
          <a:xfrm>
            <a:off x="10390560" y="376854"/>
            <a:ext cx="184731" cy="46166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endParaRPr lang="ru-RU" altLang="ru-RU" sz="2400">
              <a:latin typeface="Arial Cyr" panose="020B0604020202020204" pitchFamily="34" charset="0"/>
            </a:endParaRPr>
          </a:p>
        </p:txBody>
      </p:sp>
      <p:sp>
        <p:nvSpPr>
          <p:cNvPr id="14344" name="Line 8"/>
          <p:cNvSpPr>
            <a:spLocks noChangeShapeType="1"/>
          </p:cNvSpPr>
          <p:nvPr/>
        </p:nvSpPr>
        <p:spPr bwMode="auto">
          <a:xfrm>
            <a:off x="5033963" y="24399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58761" name="Text Box 9"/>
          <p:cNvSpPr txBox="1">
            <a:spLocks noChangeArrowheads="1"/>
          </p:cNvSpPr>
          <p:nvPr/>
        </p:nvSpPr>
        <p:spPr bwMode="auto">
          <a:xfrm>
            <a:off x="1574801" y="1171894"/>
            <a:ext cx="8785225"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har char="•"/>
              <a:defRPr sz="3200">
                <a:solidFill>
                  <a:schemeClr val="tx1"/>
                </a:solidFill>
                <a:latin typeface="Times New Roman" panose="02020603050405020304" pitchFamily="18" charset="0"/>
              </a:defRPr>
            </a:lvl1pPr>
            <a:lvl2pPr marL="2155825" indent="-457200" algn="l" eaLnBrk="0" hangingPunct="0">
              <a:spcBef>
                <a:spcPct val="20000"/>
              </a:spcBef>
              <a:buChar char="–"/>
              <a:defRPr sz="2800">
                <a:solidFill>
                  <a:schemeClr val="tx1"/>
                </a:solidFill>
                <a:latin typeface="Times New Roman" panose="02020603050405020304" pitchFamily="18" charset="0"/>
              </a:defRPr>
            </a:lvl2pPr>
            <a:lvl3pPr marL="2792413" indent="-457200" algn="l" eaLnBrk="0" hangingPunct="0">
              <a:spcBef>
                <a:spcPct val="20000"/>
              </a:spcBef>
              <a:buChar char="•"/>
              <a:defRPr sz="2400">
                <a:solidFill>
                  <a:schemeClr val="tx1"/>
                </a:solidFill>
                <a:latin typeface="Times New Roman" panose="02020603050405020304" pitchFamily="18" charset="0"/>
              </a:defRPr>
            </a:lvl3pPr>
            <a:lvl4pPr marL="3429000" indent="-457200" algn="l" eaLnBrk="0" hangingPunct="0">
              <a:spcBef>
                <a:spcPct val="20000"/>
              </a:spcBef>
              <a:buChar char="–"/>
              <a:defRPr sz="2000">
                <a:solidFill>
                  <a:schemeClr val="tx1"/>
                </a:solidFill>
                <a:latin typeface="Times New Roman" panose="02020603050405020304" pitchFamily="18" charset="0"/>
              </a:defRPr>
            </a:lvl4pPr>
            <a:lvl5pPr marL="4065588" indent="-457200" algn="l" eaLnBrk="0" hangingPunct="0">
              <a:spcBef>
                <a:spcPct val="20000"/>
              </a:spcBef>
              <a:buChar char="»"/>
              <a:defRPr sz="2000">
                <a:solidFill>
                  <a:schemeClr val="tx1"/>
                </a:solidFill>
                <a:latin typeface="Times New Roman" panose="02020603050405020304" pitchFamily="18" charset="0"/>
              </a:defRPr>
            </a:lvl5pPr>
            <a:lvl6pPr marL="4522788" indent="-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4979988" indent="-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5437188" indent="-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5894388" indent="-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50000"/>
              </a:spcBef>
              <a:buFontTx/>
              <a:buNone/>
            </a:pPr>
            <a:r>
              <a:rPr lang="ru-RU" altLang="ru-RU" sz="1400" b="1">
                <a:cs typeface="Arial" panose="020B0604020202020204" pitchFamily="34" charset="0"/>
              </a:rPr>
              <a:t>Статья 23</a:t>
            </a:r>
          </a:p>
          <a:p>
            <a:pPr algn="just" eaLnBrk="1" hangingPunct="1">
              <a:lnSpc>
                <a:spcPct val="90000"/>
              </a:lnSpc>
              <a:spcBef>
                <a:spcPct val="50000"/>
              </a:spcBef>
              <a:buFontTx/>
              <a:buNone/>
            </a:pPr>
            <a:r>
              <a:rPr lang="ru-RU" altLang="ru-RU" sz="1400" b="1">
                <a:cs typeface="Arial" panose="020B0604020202020204" pitchFamily="34" charset="0"/>
              </a:rPr>
              <a:t>1. Каждый имеет право на неприкосновенность частной жизни, </a:t>
            </a:r>
            <a:r>
              <a:rPr lang="ru-RU" altLang="ru-RU" sz="1400" b="1">
                <a:solidFill>
                  <a:srgbClr val="FF0000"/>
                </a:solidFill>
                <a:cs typeface="Arial" panose="020B0604020202020204" pitchFamily="34" charset="0"/>
              </a:rPr>
              <a:t>личную и семейную тайну</a:t>
            </a:r>
            <a:r>
              <a:rPr lang="ru-RU" altLang="ru-RU" sz="1400" b="1">
                <a:cs typeface="Arial" panose="020B0604020202020204" pitchFamily="34" charset="0"/>
              </a:rPr>
              <a:t>, защиту своей чести и доброго имени.</a:t>
            </a:r>
          </a:p>
          <a:p>
            <a:pPr algn="just" eaLnBrk="1" hangingPunct="1">
              <a:lnSpc>
                <a:spcPct val="90000"/>
              </a:lnSpc>
              <a:spcBef>
                <a:spcPct val="50000"/>
              </a:spcBef>
              <a:buFontTx/>
              <a:buNone/>
            </a:pPr>
            <a:r>
              <a:rPr lang="ru-RU" altLang="ru-RU" sz="1400" b="1">
                <a:cs typeface="Arial" panose="020B0604020202020204" pitchFamily="34" charset="0"/>
              </a:rPr>
              <a:t>2. Каждый имеет право </a:t>
            </a:r>
            <a:r>
              <a:rPr lang="ru-RU" altLang="ru-RU" sz="1400" b="1">
                <a:solidFill>
                  <a:srgbClr val="FF0000"/>
                </a:solidFill>
                <a:cs typeface="Arial" panose="020B0604020202020204" pitchFamily="34" charset="0"/>
              </a:rPr>
              <a:t>на тайну переписки, телефонных переговоров, почтовых, телеграфных и иных сообщений. Ограничение этого права допускается только на основании судебного решения.</a:t>
            </a:r>
            <a:endParaRPr lang="ru-RU" altLang="ru-RU" sz="1400" b="1">
              <a:cs typeface="Arial" panose="020B0604020202020204" pitchFamily="34" charset="0"/>
            </a:endParaRPr>
          </a:p>
        </p:txBody>
      </p:sp>
      <p:sp>
        <p:nvSpPr>
          <p:cNvPr id="14346" name="Text Box 10"/>
          <p:cNvSpPr txBox="1">
            <a:spLocks noChangeArrowheads="1"/>
          </p:cNvSpPr>
          <p:nvPr/>
        </p:nvSpPr>
        <p:spPr bwMode="auto">
          <a:xfrm>
            <a:off x="1672909" y="506413"/>
            <a:ext cx="837533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519238" indent="-1519238" algn="l" eaLnBrk="0" hangingPunct="0">
              <a:spcBef>
                <a:spcPct val="20000"/>
              </a:spcBef>
              <a:buChar char="•"/>
              <a:defRPr sz="3200">
                <a:solidFill>
                  <a:schemeClr val="tx1"/>
                </a:solidFill>
                <a:latin typeface="Times New Roman" panose="02020603050405020304" pitchFamily="18" charset="0"/>
              </a:defRPr>
            </a:lvl1pPr>
            <a:lvl2pPr marL="2155825" indent="-457200" algn="l" eaLnBrk="0" hangingPunct="0">
              <a:spcBef>
                <a:spcPct val="20000"/>
              </a:spcBef>
              <a:buChar char="–"/>
              <a:defRPr sz="2800">
                <a:solidFill>
                  <a:schemeClr val="tx1"/>
                </a:solidFill>
                <a:latin typeface="Times New Roman" panose="02020603050405020304" pitchFamily="18" charset="0"/>
              </a:defRPr>
            </a:lvl2pPr>
            <a:lvl3pPr marL="2792413" indent="-457200" algn="l" eaLnBrk="0" hangingPunct="0">
              <a:spcBef>
                <a:spcPct val="20000"/>
              </a:spcBef>
              <a:buChar char="•"/>
              <a:defRPr sz="2400">
                <a:solidFill>
                  <a:schemeClr val="tx1"/>
                </a:solidFill>
                <a:latin typeface="Times New Roman" panose="02020603050405020304" pitchFamily="18" charset="0"/>
              </a:defRPr>
            </a:lvl3pPr>
            <a:lvl4pPr marL="3429000" indent="-457200" algn="l" eaLnBrk="0" hangingPunct="0">
              <a:spcBef>
                <a:spcPct val="20000"/>
              </a:spcBef>
              <a:buChar char="–"/>
              <a:defRPr sz="2000">
                <a:solidFill>
                  <a:schemeClr val="tx1"/>
                </a:solidFill>
                <a:latin typeface="Times New Roman" panose="02020603050405020304" pitchFamily="18" charset="0"/>
              </a:defRPr>
            </a:lvl4pPr>
            <a:lvl5pPr marL="4065588" indent="-457200" algn="l" eaLnBrk="0" hangingPunct="0">
              <a:spcBef>
                <a:spcPct val="20000"/>
              </a:spcBef>
              <a:buChar char="»"/>
              <a:defRPr sz="2000">
                <a:solidFill>
                  <a:schemeClr val="tx1"/>
                </a:solidFill>
                <a:latin typeface="Times New Roman" panose="02020603050405020304" pitchFamily="18" charset="0"/>
              </a:defRPr>
            </a:lvl5pPr>
            <a:lvl6pPr marL="4522788" indent="-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4979988" indent="-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5437188" indent="-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5894388" indent="-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150000"/>
              </a:lnSpc>
              <a:spcBef>
                <a:spcPct val="50000"/>
              </a:spcBef>
              <a:buFontTx/>
              <a:buNone/>
            </a:pPr>
            <a:endParaRPr lang="ru-RU" altLang="ru-RU" sz="1400">
              <a:solidFill>
                <a:srgbClr val="FF3300"/>
              </a:solidFill>
              <a:latin typeface="Arial" panose="020B0604020202020204" pitchFamily="34" charset="0"/>
              <a:cs typeface="Arial" panose="020B0604020202020204" pitchFamily="34" charset="0"/>
            </a:endParaRPr>
          </a:p>
        </p:txBody>
      </p:sp>
      <p:sp>
        <p:nvSpPr>
          <p:cNvPr id="458764" name="Text Box 12"/>
          <p:cNvSpPr txBox="1">
            <a:spLocks noChangeArrowheads="1"/>
          </p:cNvSpPr>
          <p:nvPr/>
        </p:nvSpPr>
        <p:spPr bwMode="auto">
          <a:xfrm>
            <a:off x="1524001" y="2349501"/>
            <a:ext cx="8785225"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har char="•"/>
              <a:defRPr sz="3200">
                <a:solidFill>
                  <a:schemeClr val="tx1"/>
                </a:solidFill>
                <a:latin typeface="Times New Roman" panose="02020603050405020304" pitchFamily="18" charset="0"/>
              </a:defRPr>
            </a:lvl1pPr>
            <a:lvl2pPr marL="2155825" indent="-457200" algn="l" eaLnBrk="0" hangingPunct="0">
              <a:spcBef>
                <a:spcPct val="20000"/>
              </a:spcBef>
              <a:buChar char="–"/>
              <a:defRPr sz="2800">
                <a:solidFill>
                  <a:schemeClr val="tx1"/>
                </a:solidFill>
                <a:latin typeface="Times New Roman" panose="02020603050405020304" pitchFamily="18" charset="0"/>
              </a:defRPr>
            </a:lvl2pPr>
            <a:lvl3pPr marL="2792413" indent="-457200" algn="l" eaLnBrk="0" hangingPunct="0">
              <a:spcBef>
                <a:spcPct val="20000"/>
              </a:spcBef>
              <a:buChar char="•"/>
              <a:defRPr sz="2400">
                <a:solidFill>
                  <a:schemeClr val="tx1"/>
                </a:solidFill>
                <a:latin typeface="Times New Roman" panose="02020603050405020304" pitchFamily="18" charset="0"/>
              </a:defRPr>
            </a:lvl3pPr>
            <a:lvl4pPr marL="3429000" indent="-457200" algn="l" eaLnBrk="0" hangingPunct="0">
              <a:spcBef>
                <a:spcPct val="20000"/>
              </a:spcBef>
              <a:buChar char="–"/>
              <a:defRPr sz="2000">
                <a:solidFill>
                  <a:schemeClr val="tx1"/>
                </a:solidFill>
                <a:latin typeface="Times New Roman" panose="02020603050405020304" pitchFamily="18" charset="0"/>
              </a:defRPr>
            </a:lvl4pPr>
            <a:lvl5pPr marL="4065588" indent="-457200" algn="l" eaLnBrk="0" hangingPunct="0">
              <a:spcBef>
                <a:spcPct val="20000"/>
              </a:spcBef>
              <a:buChar char="»"/>
              <a:defRPr sz="2000">
                <a:solidFill>
                  <a:schemeClr val="tx1"/>
                </a:solidFill>
                <a:latin typeface="Times New Roman" panose="02020603050405020304" pitchFamily="18" charset="0"/>
              </a:defRPr>
            </a:lvl5pPr>
            <a:lvl6pPr marL="4522788" indent="-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4979988" indent="-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5437188" indent="-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5894388" indent="-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lnSpc>
                <a:spcPct val="90000"/>
              </a:lnSpc>
              <a:spcBef>
                <a:spcPct val="50000"/>
              </a:spcBef>
              <a:buFontTx/>
              <a:buNone/>
            </a:pPr>
            <a:r>
              <a:rPr lang="ru-RU" altLang="ru-RU" sz="1400" b="1">
                <a:cs typeface="Arial" panose="020B0604020202020204" pitchFamily="34" charset="0"/>
              </a:rPr>
              <a:t>Статья 24</a:t>
            </a:r>
          </a:p>
          <a:p>
            <a:pPr algn="just" eaLnBrk="1" hangingPunct="1">
              <a:lnSpc>
                <a:spcPct val="90000"/>
              </a:lnSpc>
              <a:spcBef>
                <a:spcPct val="50000"/>
              </a:spcBef>
              <a:buFontTx/>
              <a:buNone/>
            </a:pPr>
            <a:r>
              <a:rPr lang="ru-RU" altLang="ru-RU" sz="1400" b="1">
                <a:cs typeface="Arial" panose="020B0604020202020204" pitchFamily="34" charset="0"/>
              </a:rPr>
              <a:t>1. </a:t>
            </a:r>
            <a:r>
              <a:rPr lang="ru-RU" altLang="ru-RU" sz="1400" b="1">
                <a:solidFill>
                  <a:srgbClr val="FF0000"/>
                </a:solidFill>
                <a:cs typeface="Arial" panose="020B0604020202020204" pitchFamily="34" charset="0"/>
              </a:rPr>
              <a:t>Сбор, хранение, использование и распространение информации о частной жизни лица без его согласия не допускаются.</a:t>
            </a:r>
          </a:p>
          <a:p>
            <a:pPr algn="just" eaLnBrk="1" hangingPunct="1">
              <a:lnSpc>
                <a:spcPct val="90000"/>
              </a:lnSpc>
              <a:spcBef>
                <a:spcPct val="50000"/>
              </a:spcBef>
              <a:buFontTx/>
              <a:buNone/>
            </a:pPr>
            <a:r>
              <a:rPr lang="ru-RU" altLang="ru-RU" sz="1400" b="1">
                <a:cs typeface="Arial" panose="020B0604020202020204" pitchFamily="34" charset="0"/>
              </a:rPr>
              <a:t>2. </a:t>
            </a:r>
            <a:r>
              <a:rPr lang="ru-RU" altLang="ru-RU" sz="1400" b="1">
                <a:solidFill>
                  <a:srgbClr val="FF0000"/>
                </a:solidFill>
                <a:cs typeface="Arial" panose="020B0604020202020204" pitchFamily="34" charset="0"/>
              </a:rPr>
              <a:t>Органы государственной власти и органы местного самоуправления, их должностные лица обязаны обеспечить каждому возможность ознакомления с документами и материалами, непосредственно затрагивающими его права и свободы, если иное не предусмотрено законом.</a:t>
            </a:r>
          </a:p>
          <a:p>
            <a:pPr algn="just" eaLnBrk="1" hangingPunct="1">
              <a:spcBef>
                <a:spcPct val="50000"/>
              </a:spcBef>
              <a:buFontTx/>
              <a:buNone/>
            </a:pPr>
            <a:endParaRPr lang="ru-RU" altLang="ru-RU" sz="1400" b="1">
              <a:cs typeface="Arial" panose="020B0604020202020204" pitchFamily="34" charset="0"/>
            </a:endParaRPr>
          </a:p>
        </p:txBody>
      </p:sp>
      <p:sp>
        <p:nvSpPr>
          <p:cNvPr id="458765" name="Text Box 13"/>
          <p:cNvSpPr txBox="1">
            <a:spLocks noChangeArrowheads="1"/>
          </p:cNvSpPr>
          <p:nvPr/>
        </p:nvSpPr>
        <p:spPr bwMode="auto">
          <a:xfrm>
            <a:off x="1524001" y="3860801"/>
            <a:ext cx="8785225"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har char="•"/>
              <a:defRPr sz="3200">
                <a:solidFill>
                  <a:schemeClr val="tx1"/>
                </a:solidFill>
                <a:latin typeface="Times New Roman" panose="02020603050405020304" pitchFamily="18" charset="0"/>
              </a:defRPr>
            </a:lvl1pPr>
            <a:lvl2pPr marL="2155825" indent="-457200" algn="l" eaLnBrk="0" hangingPunct="0">
              <a:spcBef>
                <a:spcPct val="20000"/>
              </a:spcBef>
              <a:buChar char="–"/>
              <a:defRPr sz="2800">
                <a:solidFill>
                  <a:schemeClr val="tx1"/>
                </a:solidFill>
                <a:latin typeface="Times New Roman" panose="02020603050405020304" pitchFamily="18" charset="0"/>
              </a:defRPr>
            </a:lvl2pPr>
            <a:lvl3pPr marL="2792413" indent="-457200" algn="l" eaLnBrk="0" hangingPunct="0">
              <a:spcBef>
                <a:spcPct val="20000"/>
              </a:spcBef>
              <a:buChar char="•"/>
              <a:defRPr sz="2400">
                <a:solidFill>
                  <a:schemeClr val="tx1"/>
                </a:solidFill>
                <a:latin typeface="Times New Roman" panose="02020603050405020304" pitchFamily="18" charset="0"/>
              </a:defRPr>
            </a:lvl3pPr>
            <a:lvl4pPr marL="3429000" indent="-457200" algn="l" eaLnBrk="0" hangingPunct="0">
              <a:spcBef>
                <a:spcPct val="20000"/>
              </a:spcBef>
              <a:buChar char="–"/>
              <a:defRPr sz="2000">
                <a:solidFill>
                  <a:schemeClr val="tx1"/>
                </a:solidFill>
                <a:latin typeface="Times New Roman" panose="02020603050405020304" pitchFamily="18" charset="0"/>
              </a:defRPr>
            </a:lvl4pPr>
            <a:lvl5pPr marL="4065588" indent="-457200" algn="l" eaLnBrk="0" hangingPunct="0">
              <a:spcBef>
                <a:spcPct val="20000"/>
              </a:spcBef>
              <a:buChar char="»"/>
              <a:defRPr sz="2000">
                <a:solidFill>
                  <a:schemeClr val="tx1"/>
                </a:solidFill>
                <a:latin typeface="Times New Roman" panose="02020603050405020304" pitchFamily="18" charset="0"/>
              </a:defRPr>
            </a:lvl5pPr>
            <a:lvl6pPr marL="4522788" indent="-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4979988" indent="-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5437188" indent="-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5894388" indent="-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lnSpc>
                <a:spcPct val="90000"/>
              </a:lnSpc>
              <a:spcBef>
                <a:spcPct val="50000"/>
              </a:spcBef>
              <a:buFontTx/>
              <a:buNone/>
            </a:pPr>
            <a:r>
              <a:rPr lang="ru-RU" altLang="ru-RU" sz="1400" b="1">
                <a:cs typeface="Arial" panose="020B0604020202020204" pitchFamily="34" charset="0"/>
              </a:rPr>
              <a:t>Статья 29</a:t>
            </a:r>
          </a:p>
          <a:p>
            <a:pPr algn="just" eaLnBrk="1" hangingPunct="1">
              <a:lnSpc>
                <a:spcPct val="90000"/>
              </a:lnSpc>
              <a:spcBef>
                <a:spcPct val="50000"/>
              </a:spcBef>
              <a:buFontTx/>
              <a:buNone/>
            </a:pPr>
            <a:r>
              <a:rPr lang="ru-RU" altLang="ru-RU" sz="1400" b="1">
                <a:cs typeface="Arial" panose="020B0604020202020204" pitchFamily="34" charset="0"/>
              </a:rPr>
              <a:t>4. </a:t>
            </a:r>
            <a:r>
              <a:rPr lang="ru-RU" altLang="ru-RU" sz="1400" b="1">
                <a:solidFill>
                  <a:srgbClr val="FF0000"/>
                </a:solidFill>
                <a:cs typeface="Arial" panose="020B0604020202020204" pitchFamily="34" charset="0"/>
              </a:rPr>
              <a:t>Каждый имеет право свободно искать, получать, передавать, производить и распространять информацию любым законным способом.</a:t>
            </a:r>
            <a:r>
              <a:rPr lang="ru-RU" altLang="ru-RU" sz="1400" b="1">
                <a:cs typeface="Arial" panose="020B0604020202020204" pitchFamily="34" charset="0"/>
              </a:rPr>
              <a:t> Перечень сведений, составляющих государственную тайну, определяется федеральным законом.</a:t>
            </a:r>
          </a:p>
          <a:p>
            <a:pPr algn="just" eaLnBrk="1" hangingPunct="1">
              <a:lnSpc>
                <a:spcPct val="90000"/>
              </a:lnSpc>
              <a:spcBef>
                <a:spcPct val="50000"/>
              </a:spcBef>
              <a:buFontTx/>
              <a:buNone/>
            </a:pPr>
            <a:r>
              <a:rPr lang="ru-RU" altLang="ru-RU" sz="1400" b="1">
                <a:cs typeface="Arial" panose="020B0604020202020204" pitchFamily="34" charset="0"/>
              </a:rPr>
              <a:t>5. </a:t>
            </a:r>
            <a:r>
              <a:rPr lang="ru-RU" altLang="ru-RU" sz="1400" b="1">
                <a:solidFill>
                  <a:srgbClr val="FF0000"/>
                </a:solidFill>
                <a:cs typeface="Arial" panose="020B0604020202020204" pitchFamily="34" charset="0"/>
              </a:rPr>
              <a:t>Гарантируется свобода массовой информации. Цензура запрещается.</a:t>
            </a:r>
          </a:p>
        </p:txBody>
      </p:sp>
      <p:sp>
        <p:nvSpPr>
          <p:cNvPr id="458766" name="Text Box 14"/>
          <p:cNvSpPr txBox="1">
            <a:spLocks noChangeArrowheads="1"/>
          </p:cNvSpPr>
          <p:nvPr/>
        </p:nvSpPr>
        <p:spPr bwMode="auto">
          <a:xfrm>
            <a:off x="1524001" y="5229226"/>
            <a:ext cx="8785225"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har char="•"/>
              <a:defRPr sz="3200">
                <a:solidFill>
                  <a:schemeClr val="tx1"/>
                </a:solidFill>
                <a:latin typeface="Times New Roman" panose="02020603050405020304" pitchFamily="18" charset="0"/>
              </a:defRPr>
            </a:lvl1pPr>
            <a:lvl2pPr marL="2155825" indent="-457200" algn="l" eaLnBrk="0" hangingPunct="0">
              <a:spcBef>
                <a:spcPct val="20000"/>
              </a:spcBef>
              <a:buChar char="–"/>
              <a:defRPr sz="2800">
                <a:solidFill>
                  <a:schemeClr val="tx1"/>
                </a:solidFill>
                <a:latin typeface="Times New Roman" panose="02020603050405020304" pitchFamily="18" charset="0"/>
              </a:defRPr>
            </a:lvl2pPr>
            <a:lvl3pPr marL="2792413" indent="-457200" algn="l" eaLnBrk="0" hangingPunct="0">
              <a:spcBef>
                <a:spcPct val="20000"/>
              </a:spcBef>
              <a:buChar char="•"/>
              <a:defRPr sz="2400">
                <a:solidFill>
                  <a:schemeClr val="tx1"/>
                </a:solidFill>
                <a:latin typeface="Times New Roman" panose="02020603050405020304" pitchFamily="18" charset="0"/>
              </a:defRPr>
            </a:lvl3pPr>
            <a:lvl4pPr marL="3429000" indent="-457200" algn="l" eaLnBrk="0" hangingPunct="0">
              <a:spcBef>
                <a:spcPct val="20000"/>
              </a:spcBef>
              <a:buChar char="–"/>
              <a:defRPr sz="2000">
                <a:solidFill>
                  <a:schemeClr val="tx1"/>
                </a:solidFill>
                <a:latin typeface="Times New Roman" panose="02020603050405020304" pitchFamily="18" charset="0"/>
              </a:defRPr>
            </a:lvl4pPr>
            <a:lvl5pPr marL="4065588" indent="-457200" algn="l" eaLnBrk="0" hangingPunct="0">
              <a:spcBef>
                <a:spcPct val="20000"/>
              </a:spcBef>
              <a:buChar char="»"/>
              <a:defRPr sz="2000">
                <a:solidFill>
                  <a:schemeClr val="tx1"/>
                </a:solidFill>
                <a:latin typeface="Times New Roman" panose="02020603050405020304" pitchFamily="18" charset="0"/>
              </a:defRPr>
            </a:lvl5pPr>
            <a:lvl6pPr marL="4522788" indent="-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4979988" indent="-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5437188" indent="-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5894388" indent="-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lnSpc>
                <a:spcPct val="90000"/>
              </a:lnSpc>
              <a:spcBef>
                <a:spcPct val="50000"/>
              </a:spcBef>
              <a:buFontTx/>
              <a:buNone/>
            </a:pPr>
            <a:r>
              <a:rPr lang="ru-RU" altLang="ru-RU" sz="1400" b="1">
                <a:cs typeface="Arial" panose="020B0604020202020204" pitchFamily="34" charset="0"/>
              </a:rPr>
              <a:t>Статья 71</a:t>
            </a:r>
          </a:p>
          <a:p>
            <a:pPr algn="just" eaLnBrk="1" hangingPunct="1">
              <a:lnSpc>
                <a:spcPct val="90000"/>
              </a:lnSpc>
              <a:spcBef>
                <a:spcPct val="50000"/>
              </a:spcBef>
              <a:buFontTx/>
              <a:buNone/>
            </a:pPr>
            <a:r>
              <a:rPr lang="ru-RU" altLang="ru-RU" sz="1400" b="1">
                <a:cs typeface="Arial" panose="020B0604020202020204" pitchFamily="34" charset="0"/>
              </a:rPr>
              <a:t>В ведении Российской Федерации находятся:</a:t>
            </a:r>
          </a:p>
          <a:p>
            <a:pPr algn="just" eaLnBrk="1" hangingPunct="1">
              <a:lnSpc>
                <a:spcPct val="90000"/>
              </a:lnSpc>
              <a:spcBef>
                <a:spcPct val="50000"/>
              </a:spcBef>
              <a:buFontTx/>
              <a:buNone/>
            </a:pPr>
            <a:r>
              <a:rPr lang="ru-RU" altLang="ru-RU" sz="1400" b="1">
                <a:cs typeface="Arial" panose="020B0604020202020204" pitchFamily="34" charset="0"/>
              </a:rPr>
              <a:t>и) федеральные энергетические системы, ядерная энергетика, расщепляющиеся материалы; федеральные транспорт, пути сообщения, </a:t>
            </a:r>
            <a:r>
              <a:rPr lang="ru-RU" altLang="ru-RU" sz="1400" b="1">
                <a:solidFill>
                  <a:srgbClr val="FF0000"/>
                </a:solidFill>
                <a:cs typeface="Arial" panose="020B0604020202020204" pitchFamily="34" charset="0"/>
              </a:rPr>
              <a:t>информация и связь</a:t>
            </a:r>
            <a:r>
              <a:rPr lang="ru-RU" altLang="ru-RU" sz="1400" b="1">
                <a:cs typeface="Arial" panose="020B0604020202020204" pitchFamily="34" charset="0"/>
              </a:rPr>
              <a:t>; деятельность в космосе.</a:t>
            </a:r>
          </a:p>
          <a:p>
            <a:pPr algn="just" eaLnBrk="1" hangingPunct="1">
              <a:spcBef>
                <a:spcPct val="50000"/>
              </a:spcBef>
              <a:buFontTx/>
              <a:buNone/>
            </a:pPr>
            <a:endParaRPr lang="ru-RU" altLang="ru-RU" sz="1400" b="1">
              <a:cs typeface="Arial" panose="020B0604020202020204" pitchFamily="34" charset="0"/>
            </a:endParaRPr>
          </a:p>
        </p:txBody>
      </p:sp>
    </p:spTree>
    <p:extLst>
      <p:ext uri="{BB962C8B-B14F-4D97-AF65-F5344CB8AC3E}">
        <p14:creationId xmlns:p14="http://schemas.microsoft.com/office/powerpoint/2010/main" val="1194185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8761"/>
                                        </p:tgtEl>
                                        <p:attrNameLst>
                                          <p:attrName>style.visibility</p:attrName>
                                        </p:attrNameLst>
                                      </p:cBhvr>
                                      <p:to>
                                        <p:strVal val="visible"/>
                                      </p:to>
                                    </p:set>
                                    <p:animEffect transition="in" filter="fade">
                                      <p:cBhvr>
                                        <p:cTn id="7" dur="2000"/>
                                        <p:tgtEl>
                                          <p:spTgt spid="458761"/>
                                        </p:tgtEl>
                                      </p:cBhvr>
                                    </p:animEffect>
                                    <p:anim calcmode="lin" valueType="num">
                                      <p:cBhvr>
                                        <p:cTn id="8" dur="2000" fill="hold"/>
                                        <p:tgtEl>
                                          <p:spTgt spid="458761"/>
                                        </p:tgtEl>
                                        <p:attrNameLst>
                                          <p:attrName>ppt_x</p:attrName>
                                        </p:attrNameLst>
                                      </p:cBhvr>
                                      <p:tavLst>
                                        <p:tav tm="0">
                                          <p:val>
                                            <p:strVal val="#ppt_x"/>
                                          </p:val>
                                        </p:tav>
                                        <p:tav tm="100000">
                                          <p:val>
                                            <p:strVal val="#ppt_x"/>
                                          </p:val>
                                        </p:tav>
                                      </p:tavLst>
                                    </p:anim>
                                    <p:anim calcmode="lin" valueType="num">
                                      <p:cBhvr>
                                        <p:cTn id="9" dur="2000" fill="hold"/>
                                        <p:tgtEl>
                                          <p:spTgt spid="45876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8764"/>
                                        </p:tgtEl>
                                        <p:attrNameLst>
                                          <p:attrName>style.visibility</p:attrName>
                                        </p:attrNameLst>
                                      </p:cBhvr>
                                      <p:to>
                                        <p:strVal val="visible"/>
                                      </p:to>
                                    </p:set>
                                    <p:animEffect transition="in" filter="fade">
                                      <p:cBhvr>
                                        <p:cTn id="14" dur="2000"/>
                                        <p:tgtEl>
                                          <p:spTgt spid="458764"/>
                                        </p:tgtEl>
                                      </p:cBhvr>
                                    </p:animEffect>
                                    <p:anim calcmode="lin" valueType="num">
                                      <p:cBhvr>
                                        <p:cTn id="15" dur="2000" fill="hold"/>
                                        <p:tgtEl>
                                          <p:spTgt spid="458764"/>
                                        </p:tgtEl>
                                        <p:attrNameLst>
                                          <p:attrName>ppt_x</p:attrName>
                                        </p:attrNameLst>
                                      </p:cBhvr>
                                      <p:tavLst>
                                        <p:tav tm="0">
                                          <p:val>
                                            <p:strVal val="#ppt_x"/>
                                          </p:val>
                                        </p:tav>
                                        <p:tav tm="100000">
                                          <p:val>
                                            <p:strVal val="#ppt_x"/>
                                          </p:val>
                                        </p:tav>
                                      </p:tavLst>
                                    </p:anim>
                                    <p:anim calcmode="lin" valueType="num">
                                      <p:cBhvr>
                                        <p:cTn id="16" dur="2000" fill="hold"/>
                                        <p:tgtEl>
                                          <p:spTgt spid="458764"/>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58765"/>
                                        </p:tgtEl>
                                        <p:attrNameLst>
                                          <p:attrName>style.visibility</p:attrName>
                                        </p:attrNameLst>
                                      </p:cBhvr>
                                      <p:to>
                                        <p:strVal val="visible"/>
                                      </p:to>
                                    </p:set>
                                    <p:animEffect transition="in" filter="fade">
                                      <p:cBhvr>
                                        <p:cTn id="21" dur="2000"/>
                                        <p:tgtEl>
                                          <p:spTgt spid="458765"/>
                                        </p:tgtEl>
                                      </p:cBhvr>
                                    </p:animEffect>
                                    <p:anim calcmode="lin" valueType="num">
                                      <p:cBhvr>
                                        <p:cTn id="22" dur="2000" fill="hold"/>
                                        <p:tgtEl>
                                          <p:spTgt spid="458765"/>
                                        </p:tgtEl>
                                        <p:attrNameLst>
                                          <p:attrName>ppt_x</p:attrName>
                                        </p:attrNameLst>
                                      </p:cBhvr>
                                      <p:tavLst>
                                        <p:tav tm="0">
                                          <p:val>
                                            <p:strVal val="#ppt_x"/>
                                          </p:val>
                                        </p:tav>
                                        <p:tav tm="100000">
                                          <p:val>
                                            <p:strVal val="#ppt_x"/>
                                          </p:val>
                                        </p:tav>
                                      </p:tavLst>
                                    </p:anim>
                                    <p:anim calcmode="lin" valueType="num">
                                      <p:cBhvr>
                                        <p:cTn id="23" dur="2000" fill="hold"/>
                                        <p:tgtEl>
                                          <p:spTgt spid="458765"/>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58766"/>
                                        </p:tgtEl>
                                        <p:attrNameLst>
                                          <p:attrName>style.visibility</p:attrName>
                                        </p:attrNameLst>
                                      </p:cBhvr>
                                      <p:to>
                                        <p:strVal val="visible"/>
                                      </p:to>
                                    </p:set>
                                    <p:animEffect transition="in" filter="fade">
                                      <p:cBhvr>
                                        <p:cTn id="28" dur="2000"/>
                                        <p:tgtEl>
                                          <p:spTgt spid="458766"/>
                                        </p:tgtEl>
                                      </p:cBhvr>
                                    </p:animEffect>
                                    <p:anim calcmode="lin" valueType="num">
                                      <p:cBhvr>
                                        <p:cTn id="29" dur="2000" fill="hold"/>
                                        <p:tgtEl>
                                          <p:spTgt spid="458766"/>
                                        </p:tgtEl>
                                        <p:attrNameLst>
                                          <p:attrName>ppt_x</p:attrName>
                                        </p:attrNameLst>
                                      </p:cBhvr>
                                      <p:tavLst>
                                        <p:tav tm="0">
                                          <p:val>
                                            <p:strVal val="#ppt_x"/>
                                          </p:val>
                                        </p:tav>
                                        <p:tav tm="100000">
                                          <p:val>
                                            <p:strVal val="#ppt_x"/>
                                          </p:val>
                                        </p:tav>
                                      </p:tavLst>
                                    </p:anim>
                                    <p:anim calcmode="lin" valueType="num">
                                      <p:cBhvr>
                                        <p:cTn id="30" dur="2000" fill="hold"/>
                                        <p:tgtEl>
                                          <p:spTgt spid="4587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61" grpId="0"/>
      <p:bldP spid="458764" grpId="0"/>
      <p:bldP spid="458765" grpId="0"/>
      <p:bldP spid="458766" grpId="0"/>
    </p:bldLst>
  </p:timing>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625</TotalTime>
  <Words>6462</Words>
  <Application>Microsoft Office PowerPoint</Application>
  <PresentationFormat>Широкоэкранный</PresentationFormat>
  <Paragraphs>482</Paragraphs>
  <Slides>150</Slides>
  <Notes>6</Notes>
  <HiddenSlides>0</HiddenSlides>
  <MMClips>0</MMClips>
  <ScaleCrop>false</ScaleCrop>
  <HeadingPairs>
    <vt:vector size="8" baseType="variant">
      <vt:variant>
        <vt:lpstr>Использованные шрифты</vt:lpstr>
      </vt:variant>
      <vt:variant>
        <vt:i4>13</vt:i4>
      </vt:variant>
      <vt:variant>
        <vt:lpstr>Тема</vt:lpstr>
      </vt:variant>
      <vt:variant>
        <vt:i4>1</vt:i4>
      </vt:variant>
      <vt:variant>
        <vt:lpstr>Внедренные серверы OLE</vt:lpstr>
      </vt:variant>
      <vt:variant>
        <vt:i4>1</vt:i4>
      </vt:variant>
      <vt:variant>
        <vt:lpstr>Заголовки слайдов</vt:lpstr>
      </vt:variant>
      <vt:variant>
        <vt:i4>150</vt:i4>
      </vt:variant>
    </vt:vector>
  </HeadingPairs>
  <TitlesOfParts>
    <vt:vector size="165" baseType="lpstr">
      <vt:lpstr>Arial</vt:lpstr>
      <vt:lpstr>Arial Cyr</vt:lpstr>
      <vt:lpstr>Arial Unicode MS</vt:lpstr>
      <vt:lpstr>Calibri</vt:lpstr>
      <vt:lpstr>Century Gothic</vt:lpstr>
      <vt:lpstr>Corbel</vt:lpstr>
      <vt:lpstr>IBM Plex Sans</vt:lpstr>
      <vt:lpstr>inherit</vt:lpstr>
      <vt:lpstr>PT Sans</vt:lpstr>
      <vt:lpstr>Roboto</vt:lpstr>
      <vt:lpstr>Symbol</vt:lpstr>
      <vt:lpstr>Times New Roman</vt:lpstr>
      <vt:lpstr>Wingdings 3</vt:lpstr>
      <vt:lpstr>Легкий дым</vt:lpstr>
      <vt:lpstr>Worksheet</vt:lpstr>
      <vt:lpstr>Обеспечение безопасности информации в Федеральной службе государственной статистики  </vt:lpstr>
      <vt:lpstr>Презентация PowerPoint</vt:lpstr>
      <vt:lpstr>Лекция 1</vt:lpstr>
      <vt:lpstr>ИЗБРАННОЕ ИЗРЕЧЕНИЕ ПО ТЕМЕ:</vt:lpstr>
      <vt:lpstr>Цифровая среда</vt:lpstr>
      <vt:lpstr>Презентация PowerPoint</vt:lpstr>
      <vt:lpstr>Презентация PowerPoint</vt:lpstr>
      <vt:lpstr>Презентация PowerPoint</vt:lpstr>
      <vt:lpstr>Презентация PowerPoint</vt:lpstr>
      <vt:lpstr>Цифровая экономика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Влияние новых информационных технологий на развитие цифрового общества.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I. Общие положения </vt:lpstr>
      <vt:lpstr>Настоящая Стратегия направлена на реализацию следующих основных принципов: </vt:lpstr>
      <vt:lpstr>Презентация PowerPoint</vt:lpstr>
      <vt:lpstr>Презентация PowerPoint</vt:lpstr>
      <vt:lpstr>Основные направления стратегии</vt:lpstr>
      <vt:lpstr>Стратегия развития Росстата и системы государственной статистики в России до 2024 г.</vt:lpstr>
      <vt:lpstr>Приоритетные проекты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Три категории проектов</vt:lpstr>
      <vt:lpstr>Росстат — не совсем обычное ведомство</vt:lpstr>
      <vt:lpstr>Международное содружество</vt:lpstr>
      <vt:lpstr>Профессия «статистик»</vt:lpstr>
      <vt:lpstr>Презентация PowerPoint</vt:lpstr>
      <vt:lpstr>Направления работ</vt:lpstr>
      <vt:lpstr>Презентация PowerPoint</vt:lpstr>
      <vt:lpstr>Презентация PowerPoint</vt:lpstr>
      <vt:lpstr>Презентация PowerPoint</vt:lpstr>
      <vt:lpstr>Государственная политика РФ в области обеспечения ИБ.</vt:lpstr>
      <vt:lpstr>Презентация PowerPoint</vt:lpstr>
      <vt:lpstr>Презентация PowerPoint</vt:lpstr>
      <vt:lpstr>Презентация PowerPoint</vt:lpstr>
      <vt:lpstr>Презентация PowerPoint</vt:lpstr>
      <vt:lpstr>Структура органов гос.власти, обеспечивающих информационную безопасность в РФ</vt:lpstr>
      <vt:lpstr>Презентация PowerPoint</vt:lpstr>
      <vt:lpstr>Угрозы и риски, связанные с новыми информационными технологиями.</vt:lpstr>
      <vt:lpstr>Новые технологии – новые атаки </vt:lpstr>
      <vt:lpstr>Угрозы АСУ ТП</vt:lpstr>
      <vt:lpstr>Мнение аналитиков (прогноз 2013 г.)</vt:lpstr>
      <vt:lpstr>Презентация PowerPoint</vt:lpstr>
      <vt:lpstr>Эксперты считают, что наиболее распространенными компьютерными атаками станут: </vt:lpstr>
      <vt:lpstr>Презентация PowerPoint</vt:lpstr>
      <vt:lpstr>Интернет вещей</vt:lpstr>
      <vt:lpstr>Бодинет</vt:lpstr>
      <vt:lpstr>«Темный Веб»</vt:lpstr>
      <vt:lpstr>Презентация PowerPoint</vt:lpstr>
      <vt:lpstr>Презентация PowerPoint</vt:lpstr>
      <vt:lpstr>Критические инфраструктуры на векторе атаки </vt:lpstr>
      <vt:lpstr>Защита критической инфраструктуры: что нужно знать о сетях SCADA </vt:lpstr>
      <vt:lpstr>Презентация PowerPoint</vt:lpstr>
      <vt:lpstr>Презентация PowerPoint</vt:lpstr>
      <vt:lpstr>Презентация PowerPoint</vt:lpstr>
      <vt:lpstr>Лекция 2</vt:lpstr>
      <vt:lpstr>Доктрина ИБ РФ</vt:lpstr>
      <vt:lpstr>Доктрина информационной безопасности РФ</vt:lpstr>
      <vt:lpstr>Презентация PowerPoint</vt:lpstr>
      <vt:lpstr>ДОКТРИНА ИНФОРМАЦИОННОЙ БЕЗОПАСНОСТИ РОССИЙСКОЙ ФЕДЕРАЦИИ от 5 декабря 2016г. N 646</vt:lpstr>
      <vt:lpstr>Сравнение старой и новой Доктрин</vt:lpstr>
      <vt:lpstr>Сравнение старой и новой Доктрин</vt:lpstr>
      <vt:lpstr>Сравнение старой и новой Доктрин</vt:lpstr>
      <vt:lpstr>Сравнение старой и новой Доктрин</vt:lpstr>
      <vt:lpstr>Сравнение старой и новой Доктрин</vt:lpstr>
      <vt:lpstr>Презентация PowerPoint</vt:lpstr>
      <vt:lpstr>Основные нормативные правовые акты РФ, определяющие требования по  защите информации</vt:lpstr>
      <vt:lpstr>   КОНСТИТУЦИЯ РОССИЙСКОЙ ФЕДЕРАЦИИ </vt:lpstr>
      <vt:lpstr>Закон Российской Федерации от 21 июля 1993 года № 5485-1 «О государственной тайне»</vt:lpstr>
      <vt:lpstr>Презентация PowerPoint</vt:lpstr>
      <vt:lpstr>Государственную тайну составляют:</vt:lpstr>
      <vt:lpstr>Основные положения Федерального Закона от 27.07.06г.№ 149-ФЗ  «Об информации, информационных технологиях и о защите информации»</vt:lpstr>
      <vt:lpstr>Основные положения Федерального Закона от 27.07.06г.№ 149-ФЗ  «Об информации, информационных технологиях и о защите информации» об информационных системах</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Основные органы государственной власти, связанные с ИБ</vt:lpstr>
      <vt:lpstr>Презентация PowerPoint</vt:lpstr>
      <vt:lpstr>Федеральная служба по техническому и экспортному контролю (ФСТЭК), ранее  Гостехкомиссия  </vt:lpstr>
      <vt:lpstr>Презентация PowerPoint</vt:lpstr>
      <vt:lpstr>ФСТЭК является:</vt:lpstr>
      <vt:lpstr>Федеральная служба безопасности (ФСБ) России  </vt:lpstr>
      <vt:lpstr>Задачи ФСБ РФ (№40-ФЗ «О ФСБ» | Статья 11.2. Обеспечение информационной безопасности)</vt:lpstr>
      <vt:lpstr>Управление «К» МВД России (Бюро специальных технических мероприятий МВД РФ)   </vt:lpstr>
      <vt:lpstr>Основные направления работы</vt:lpstr>
      <vt:lpstr>Презентация PowerPoint</vt:lpstr>
      <vt:lpstr>Презентация PowerPoint</vt:lpstr>
      <vt:lpstr>Презентация PowerPoint</vt:lpstr>
      <vt:lpstr>Лекция 3</vt:lpstr>
      <vt:lpstr>Презентация PowerPoint</vt:lpstr>
      <vt:lpstr>Презентация PowerPoint</vt:lpstr>
      <vt:lpstr>Угрозы информационной безопасности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Причины утечек конфиденциальных данных</vt:lpstr>
      <vt:lpstr>Презентация PowerPoint</vt:lpstr>
      <vt:lpstr>Презентация PowerPoint</vt:lpstr>
      <vt:lpstr>МОДЕЛЬ НАРУШИТЕЛЯ</vt:lpstr>
      <vt:lpstr>Потенциальные внутренние нарушители</vt:lpstr>
      <vt:lpstr>Потенциальные внешние нарушители</vt:lpstr>
      <vt:lpstr>Классификация нарушителей</vt:lpstr>
      <vt:lpstr>Неопытный (невнимательный) пользователь</vt:lpstr>
      <vt:lpstr>Любитель</vt:lpstr>
      <vt:lpstr>Мошенник</vt:lpstr>
      <vt:lpstr>Внутренний злоумышленник</vt:lpstr>
      <vt:lpstr>Внешний злоумышленник</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Nikolai Bayandin</dc:creator>
  <cp:lastModifiedBy>Nikolai Bayandin</cp:lastModifiedBy>
  <cp:revision>39</cp:revision>
  <dcterms:created xsi:type="dcterms:W3CDTF">2020-12-21T18:00:26Z</dcterms:created>
  <dcterms:modified xsi:type="dcterms:W3CDTF">2020-12-22T12:12:47Z</dcterms:modified>
</cp:coreProperties>
</file>